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9" r:id="rId18"/>
    <p:sldId id="280" r:id="rId19"/>
  </p:sldIdLst>
  <p:sldSz cx="18288000" cy="10287000"/>
  <p:notesSz cx="6858000" cy="9144000"/>
  <p:embeddedFontLst>
    <p:embeddedFont>
      <p:font typeface="Canva Sans" panose="020B0604020202020204" charset="0"/>
      <p:regular r:id="rId21"/>
    </p:embeddedFont>
    <p:embeddedFont>
      <p:font typeface="Canva Sans Bold" panose="020B0604020202020204" charset="0"/>
      <p:regular r:id="rId22"/>
    </p:embeddedFont>
    <p:embeddedFont>
      <p:font typeface="Open Sans" panose="020B0606030504020204" pitchFamily="34" charset="0"/>
      <p:regular r:id="rId23"/>
      <p:bold r:id="rId24"/>
    </p:embeddedFont>
    <p:embeddedFont>
      <p:font typeface="Poppins" panose="00000500000000000000" pitchFamily="2" charset="0"/>
      <p:regular r:id="rId25"/>
    </p:embeddedFont>
    <p:embeddedFont>
      <p:font typeface="Poppins Bold" panose="00000800000000000000" charset="0"/>
      <p:regular r:id="rId26"/>
    </p:embeddedFont>
    <p:embeddedFont>
      <p:font typeface="Poppins Semi-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9" d="100"/>
          <a:sy n="59" d="100"/>
        </p:scale>
        <p:origin x="230"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e Cyktor" userId="0f8d66b7-9c73-4e10-905a-632796076302" providerId="ADAL" clId="{742F6ACD-42FC-40B2-897C-0D7DA6A621C2}"/>
    <pc:docChg chg="modSld">
      <pc:chgData name="Christie Cyktor" userId="0f8d66b7-9c73-4e10-905a-632796076302" providerId="ADAL" clId="{742F6ACD-42FC-40B2-897C-0D7DA6A621C2}" dt="2026-01-29T14:19:56.739" v="0" actId="729"/>
      <pc:docMkLst>
        <pc:docMk/>
      </pc:docMkLst>
      <pc:sldChg chg="mod modShow">
        <pc:chgData name="Christie Cyktor" userId="0f8d66b7-9c73-4e10-905a-632796076302" providerId="ADAL" clId="{742F6ACD-42FC-40B2-897C-0D7DA6A621C2}" dt="2026-01-29T14:19:56.739" v="0" actId="729"/>
        <pc:sldMkLst>
          <pc:docMk/>
          <pc:sldMk cId="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 an Able helps by increasing employment, housing opportunities and other support. 21 and Able has recently gone statewide in Pennsylvania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hyperlink" Target="https://www.linkedin.com/company/the-peal-center/" TargetMode="External"/><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hyperlink" Target="https://www.instagram.com/pealcenter/" TargetMode="External"/><Relationship Id="rId2" Type="http://schemas.openxmlformats.org/officeDocument/2006/relationships/image" Target="../media/image24.png"/><Relationship Id="rId16" Type="http://schemas.openxmlformats.org/officeDocument/2006/relationships/hyperlink" Target="https://www.facebook.com/pealcenter" TargetMode="External"/><Relationship Id="rId20" Type="http://schemas.openxmlformats.org/officeDocument/2006/relationships/hyperlink" Target="https://www.youtube.com/@PEALCenter" TargetMode="Externa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hyperlink" Target="https://linktr.ee/pealcenter" TargetMode="External"/><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pealcenter.org/wp-content/uploads/2021/09/SP-What-is-a-Family-Resource-Specialist-SP.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605793">
            <a:off x="8748060" y="1681045"/>
            <a:ext cx="18079120" cy="16256135"/>
            <a:chOff x="0" y="0"/>
            <a:chExt cx="4761579" cy="4281451"/>
          </a:xfrm>
        </p:grpSpPr>
        <p:sp>
          <p:nvSpPr>
            <p:cNvPr id="3" name="Freeform 3"/>
            <p:cNvSpPr/>
            <p:nvPr/>
          </p:nvSpPr>
          <p:spPr>
            <a:xfrm>
              <a:off x="0" y="0"/>
              <a:ext cx="4761579" cy="4281451"/>
            </a:xfrm>
            <a:custGeom>
              <a:avLst/>
              <a:gdLst/>
              <a:ahLst/>
              <a:cxnLst/>
              <a:rect l="l" t="t" r="r" b="b"/>
              <a:pathLst>
                <a:path w="4761579" h="4281451">
                  <a:moveTo>
                    <a:pt x="0" y="0"/>
                  </a:moveTo>
                  <a:lnTo>
                    <a:pt x="4761579" y="0"/>
                  </a:lnTo>
                  <a:lnTo>
                    <a:pt x="4761579" y="4281451"/>
                  </a:lnTo>
                  <a:lnTo>
                    <a:pt x="0" y="4281451"/>
                  </a:lnTo>
                  <a:close/>
                </a:path>
              </a:pathLst>
            </a:custGeom>
            <a:solidFill>
              <a:srgbClr val="2D56A3"/>
            </a:solidFill>
          </p:spPr>
          <p:txBody>
            <a:bodyPr/>
            <a:lstStyle/>
            <a:p>
              <a:endParaRPr lang="en-US"/>
            </a:p>
          </p:txBody>
        </p:sp>
        <p:sp>
          <p:nvSpPr>
            <p:cNvPr id="4" name="TextBox 4"/>
            <p:cNvSpPr txBox="1"/>
            <p:nvPr/>
          </p:nvSpPr>
          <p:spPr>
            <a:xfrm>
              <a:off x="0" y="-38100"/>
              <a:ext cx="4761579" cy="4319551"/>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2700000">
            <a:off x="11267142" y="2480871"/>
            <a:ext cx="18079120" cy="16256135"/>
            <a:chOff x="0" y="0"/>
            <a:chExt cx="4761579" cy="4281451"/>
          </a:xfrm>
        </p:grpSpPr>
        <p:sp>
          <p:nvSpPr>
            <p:cNvPr id="6" name="Freeform 6"/>
            <p:cNvSpPr/>
            <p:nvPr/>
          </p:nvSpPr>
          <p:spPr>
            <a:xfrm>
              <a:off x="0" y="0"/>
              <a:ext cx="4761579" cy="4281451"/>
            </a:xfrm>
            <a:custGeom>
              <a:avLst/>
              <a:gdLst/>
              <a:ahLst/>
              <a:cxnLst/>
              <a:rect l="l" t="t" r="r" b="b"/>
              <a:pathLst>
                <a:path w="4761579" h="4281451">
                  <a:moveTo>
                    <a:pt x="0" y="0"/>
                  </a:moveTo>
                  <a:lnTo>
                    <a:pt x="4761579" y="0"/>
                  </a:lnTo>
                  <a:lnTo>
                    <a:pt x="4761579" y="4281451"/>
                  </a:lnTo>
                  <a:lnTo>
                    <a:pt x="0" y="4281451"/>
                  </a:lnTo>
                  <a:close/>
                </a:path>
              </a:pathLst>
            </a:custGeom>
            <a:solidFill>
              <a:srgbClr val="662D91"/>
            </a:solidFill>
          </p:spPr>
          <p:txBody>
            <a:bodyPr/>
            <a:lstStyle/>
            <a:p>
              <a:endParaRPr lang="en-US"/>
            </a:p>
          </p:txBody>
        </p:sp>
        <p:sp>
          <p:nvSpPr>
            <p:cNvPr id="7" name="TextBox 7"/>
            <p:cNvSpPr txBox="1"/>
            <p:nvPr/>
          </p:nvSpPr>
          <p:spPr>
            <a:xfrm>
              <a:off x="0" y="-38100"/>
              <a:ext cx="4761579" cy="431955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31389" y="1472466"/>
            <a:ext cx="7380167" cy="73801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E6E6"/>
            </a:solidFill>
          </p:spPr>
          <p:txBody>
            <a:bodyPr/>
            <a:lstStyle/>
            <a:p>
              <a:endParaRPr lang="en-US"/>
            </a:p>
          </p:txBody>
        </p:sp>
        <p:sp>
          <p:nvSpPr>
            <p:cNvPr id="10" name="TextBox 10"/>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grpSp>
        <p:nvGrpSpPr>
          <p:cNvPr id="11" name="Group 11"/>
          <p:cNvGrpSpPr/>
          <p:nvPr/>
        </p:nvGrpSpPr>
        <p:grpSpPr>
          <a:xfrm>
            <a:off x="10542202" y="1783279"/>
            <a:ext cx="6758541" cy="675854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2D91"/>
            </a:solidFill>
          </p:spPr>
          <p:txBody>
            <a:bodyPr/>
            <a:lstStyle/>
            <a:p>
              <a:endParaRPr lang="en-US"/>
            </a:p>
          </p:txBody>
        </p:sp>
        <p:sp>
          <p:nvSpPr>
            <p:cNvPr id="13" name="TextBox 13"/>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grpSp>
        <p:nvGrpSpPr>
          <p:cNvPr id="14" name="Group 14"/>
          <p:cNvGrpSpPr/>
          <p:nvPr/>
        </p:nvGrpSpPr>
        <p:grpSpPr>
          <a:xfrm rot="-1815519">
            <a:off x="4711559" y="12300336"/>
            <a:ext cx="18079120" cy="16256135"/>
            <a:chOff x="0" y="0"/>
            <a:chExt cx="4761579" cy="4281451"/>
          </a:xfrm>
        </p:grpSpPr>
        <p:sp>
          <p:nvSpPr>
            <p:cNvPr id="15" name="Freeform 15"/>
            <p:cNvSpPr/>
            <p:nvPr/>
          </p:nvSpPr>
          <p:spPr>
            <a:xfrm>
              <a:off x="0" y="0"/>
              <a:ext cx="4761579" cy="4281451"/>
            </a:xfrm>
            <a:custGeom>
              <a:avLst/>
              <a:gdLst/>
              <a:ahLst/>
              <a:cxnLst/>
              <a:rect l="l" t="t" r="r" b="b"/>
              <a:pathLst>
                <a:path w="4761579" h="4281451">
                  <a:moveTo>
                    <a:pt x="0" y="0"/>
                  </a:moveTo>
                  <a:lnTo>
                    <a:pt x="4761579" y="0"/>
                  </a:lnTo>
                  <a:lnTo>
                    <a:pt x="4761579" y="4281451"/>
                  </a:lnTo>
                  <a:lnTo>
                    <a:pt x="0" y="4281451"/>
                  </a:lnTo>
                  <a:close/>
                </a:path>
              </a:pathLst>
            </a:custGeom>
            <a:solidFill>
              <a:srgbClr val="19A49D"/>
            </a:solidFill>
          </p:spPr>
          <p:txBody>
            <a:bodyPr/>
            <a:lstStyle/>
            <a:p>
              <a:endParaRPr lang="en-US"/>
            </a:p>
          </p:txBody>
        </p:sp>
        <p:sp>
          <p:nvSpPr>
            <p:cNvPr id="16" name="TextBox 16"/>
            <p:cNvSpPr txBox="1"/>
            <p:nvPr/>
          </p:nvSpPr>
          <p:spPr>
            <a:xfrm>
              <a:off x="0" y="-38100"/>
              <a:ext cx="4761579" cy="4319551"/>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11127546" y="2155051"/>
            <a:ext cx="5587853" cy="5462126"/>
          </a:xfrm>
          <a:custGeom>
            <a:avLst/>
            <a:gdLst/>
            <a:ahLst/>
            <a:cxnLst/>
            <a:rect l="l" t="t" r="r" b="b"/>
            <a:pathLst>
              <a:path w="5587853" h="5462126">
                <a:moveTo>
                  <a:pt x="0" y="0"/>
                </a:moveTo>
                <a:lnTo>
                  <a:pt x="5587853" y="0"/>
                </a:lnTo>
                <a:lnTo>
                  <a:pt x="5587853" y="5462127"/>
                </a:lnTo>
                <a:lnTo>
                  <a:pt x="0" y="5462127"/>
                </a:lnTo>
                <a:lnTo>
                  <a:pt x="0" y="0"/>
                </a:lnTo>
                <a:close/>
              </a:path>
            </a:pathLst>
          </a:custGeom>
          <a:blipFill>
            <a:blip r:embed="rId2"/>
            <a:stretch>
              <a:fillRect/>
            </a:stretch>
          </a:blipFill>
        </p:spPr>
        <p:txBody>
          <a:bodyPr/>
          <a:lstStyle/>
          <a:p>
            <a:endParaRPr lang="en-US"/>
          </a:p>
        </p:txBody>
      </p:sp>
      <p:sp>
        <p:nvSpPr>
          <p:cNvPr id="18" name="TextBox 18"/>
          <p:cNvSpPr txBox="1"/>
          <p:nvPr/>
        </p:nvSpPr>
        <p:spPr>
          <a:xfrm>
            <a:off x="1159601" y="6904717"/>
            <a:ext cx="8516874" cy="1179440"/>
          </a:xfrm>
          <a:prstGeom prst="rect">
            <a:avLst/>
          </a:prstGeom>
        </p:spPr>
        <p:txBody>
          <a:bodyPr lIns="0" tIns="0" rIns="0" bIns="0" rtlCol="0" anchor="t">
            <a:spAutoFit/>
          </a:bodyPr>
          <a:lstStyle/>
          <a:p>
            <a:pPr algn="l">
              <a:lnSpc>
                <a:spcPts val="4464"/>
              </a:lnSpc>
            </a:pPr>
            <a:r>
              <a:rPr lang="en-US" sz="4334">
                <a:solidFill>
                  <a:srgbClr val="662D91"/>
                </a:solidFill>
                <a:latin typeface="Poppins"/>
                <a:ea typeface="Poppins"/>
                <a:cs typeface="Poppins"/>
                <a:sym typeface="Poppins"/>
              </a:rPr>
              <a:t>Serving all 67 counties throughout Pennsylvania</a:t>
            </a:r>
          </a:p>
        </p:txBody>
      </p:sp>
      <p:sp>
        <p:nvSpPr>
          <p:cNvPr id="19" name="TextBox 19"/>
          <p:cNvSpPr txBox="1"/>
          <p:nvPr/>
        </p:nvSpPr>
        <p:spPr>
          <a:xfrm>
            <a:off x="1159601" y="5495715"/>
            <a:ext cx="9071789" cy="1095375"/>
          </a:xfrm>
          <a:prstGeom prst="rect">
            <a:avLst/>
          </a:prstGeom>
        </p:spPr>
        <p:txBody>
          <a:bodyPr lIns="0" tIns="0" rIns="0" bIns="0" rtlCol="0" anchor="t">
            <a:spAutoFit/>
          </a:bodyPr>
          <a:lstStyle/>
          <a:p>
            <a:pPr algn="l">
              <a:lnSpc>
                <a:spcPts val="8400"/>
              </a:lnSpc>
              <a:spcBef>
                <a:spcPct val="0"/>
              </a:spcBef>
            </a:pPr>
            <a:r>
              <a:rPr lang="en-US" sz="6000" b="1">
                <a:solidFill>
                  <a:srgbClr val="662D91"/>
                </a:solidFill>
                <a:latin typeface="Poppins Semi-Bold"/>
                <a:ea typeface="Poppins Semi-Bold"/>
                <a:cs typeface="Poppins Semi-Bold"/>
                <a:sym typeface="Poppins Semi-Bold"/>
              </a:rPr>
              <a:t>Advocacy Leadership</a:t>
            </a:r>
          </a:p>
        </p:txBody>
      </p:sp>
      <p:sp>
        <p:nvSpPr>
          <p:cNvPr id="20" name="TextBox 20"/>
          <p:cNvSpPr txBox="1"/>
          <p:nvPr/>
        </p:nvSpPr>
        <p:spPr>
          <a:xfrm>
            <a:off x="1159601" y="4686090"/>
            <a:ext cx="9071789" cy="1095375"/>
          </a:xfrm>
          <a:prstGeom prst="rect">
            <a:avLst/>
          </a:prstGeom>
        </p:spPr>
        <p:txBody>
          <a:bodyPr lIns="0" tIns="0" rIns="0" bIns="0" rtlCol="0" anchor="t">
            <a:spAutoFit/>
          </a:bodyPr>
          <a:lstStyle/>
          <a:p>
            <a:pPr algn="l">
              <a:lnSpc>
                <a:spcPts val="8400"/>
              </a:lnSpc>
              <a:spcBef>
                <a:spcPct val="0"/>
              </a:spcBef>
            </a:pPr>
            <a:r>
              <a:rPr lang="en-US" sz="6000" b="1">
                <a:solidFill>
                  <a:srgbClr val="662D91"/>
                </a:solidFill>
                <a:latin typeface="Poppins Semi-Bold"/>
                <a:ea typeface="Poppins Semi-Bold"/>
                <a:cs typeface="Poppins Semi-Bold"/>
                <a:sym typeface="Poppins Semi-Bold"/>
              </a:rPr>
              <a:t>Parent Education and </a:t>
            </a:r>
          </a:p>
        </p:txBody>
      </p:sp>
      <p:sp>
        <p:nvSpPr>
          <p:cNvPr id="21" name="TextBox 21"/>
          <p:cNvSpPr txBox="1"/>
          <p:nvPr/>
        </p:nvSpPr>
        <p:spPr>
          <a:xfrm>
            <a:off x="1159601" y="3467310"/>
            <a:ext cx="8242792" cy="1418804"/>
          </a:xfrm>
          <a:prstGeom prst="rect">
            <a:avLst/>
          </a:prstGeom>
        </p:spPr>
        <p:txBody>
          <a:bodyPr lIns="0" tIns="0" rIns="0" bIns="0" rtlCol="0" anchor="t">
            <a:spAutoFit/>
          </a:bodyPr>
          <a:lstStyle/>
          <a:p>
            <a:pPr algn="l">
              <a:lnSpc>
                <a:spcPts val="11026"/>
              </a:lnSpc>
              <a:spcBef>
                <a:spcPct val="0"/>
              </a:spcBef>
            </a:pPr>
            <a:r>
              <a:rPr lang="en-US" sz="7876" b="1">
                <a:solidFill>
                  <a:srgbClr val="662D91"/>
                </a:solidFill>
                <a:latin typeface="Poppins Bold"/>
                <a:ea typeface="Poppins Bold"/>
                <a:cs typeface="Poppins Bold"/>
                <a:sym typeface="Poppins Bold"/>
              </a:rPr>
              <a:t>The PEAL Center</a:t>
            </a:r>
          </a:p>
        </p:txBody>
      </p:sp>
      <p:sp>
        <p:nvSpPr>
          <p:cNvPr id="22" name="TextBox 22"/>
          <p:cNvSpPr txBox="1"/>
          <p:nvPr/>
        </p:nvSpPr>
        <p:spPr>
          <a:xfrm>
            <a:off x="1159601" y="8979507"/>
            <a:ext cx="8516874" cy="766194"/>
          </a:xfrm>
          <a:prstGeom prst="rect">
            <a:avLst/>
          </a:prstGeom>
        </p:spPr>
        <p:txBody>
          <a:bodyPr lIns="0" tIns="0" rIns="0" bIns="0" rtlCol="0" anchor="t">
            <a:spAutoFit/>
          </a:bodyPr>
          <a:lstStyle/>
          <a:p>
            <a:pPr algn="l">
              <a:lnSpc>
                <a:spcPts val="6068"/>
              </a:lnSpc>
              <a:spcBef>
                <a:spcPct val="0"/>
              </a:spcBef>
            </a:pPr>
            <a:r>
              <a:rPr lang="en-US" sz="4334" b="1">
                <a:solidFill>
                  <a:srgbClr val="662D91"/>
                </a:solidFill>
                <a:latin typeface="Poppins Bold"/>
                <a:ea typeface="Poppins Bold"/>
                <a:cs typeface="Poppins Bold"/>
                <a:sym typeface="Poppins Bold"/>
              </a:rPr>
              <a:t>www.pealcenter.org</a:t>
            </a:r>
          </a:p>
        </p:txBody>
      </p:sp>
      <p:sp>
        <p:nvSpPr>
          <p:cNvPr id="23" name="Freeform 23"/>
          <p:cNvSpPr/>
          <p:nvPr/>
        </p:nvSpPr>
        <p:spPr>
          <a:xfrm>
            <a:off x="0" y="0"/>
            <a:ext cx="2905335" cy="2905335"/>
          </a:xfrm>
          <a:custGeom>
            <a:avLst/>
            <a:gdLst/>
            <a:ahLst/>
            <a:cxnLst/>
            <a:rect l="l" t="t" r="r" b="b"/>
            <a:pathLst>
              <a:path w="2905335" h="2905335">
                <a:moveTo>
                  <a:pt x="0" y="0"/>
                </a:moveTo>
                <a:lnTo>
                  <a:pt x="2905335" y="0"/>
                </a:lnTo>
                <a:lnTo>
                  <a:pt x="2905335" y="2905335"/>
                </a:lnTo>
                <a:lnTo>
                  <a:pt x="0" y="290533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7845399" y="865134"/>
            <a:ext cx="1865124" cy="1865124"/>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F4F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2700000">
            <a:off x="-1424858" y="865134"/>
            <a:ext cx="1865124" cy="1865124"/>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F4F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2700000">
            <a:off x="17645580" y="310080"/>
            <a:ext cx="1865124" cy="1865124"/>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D56A3"/>
            </a:solidFill>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2700000">
            <a:off x="16698086" y="-658564"/>
            <a:ext cx="1317128" cy="1317128"/>
            <a:chOff x="0" y="0"/>
            <a:chExt cx="812800" cy="812800"/>
          </a:xfrm>
        </p:grpSpPr>
        <p:sp>
          <p:nvSpPr>
            <p:cNvPr id="12"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2700000">
            <a:off x="272786" y="-658564"/>
            <a:ext cx="1317128" cy="1317128"/>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D56A3"/>
            </a:solidFill>
          </p:spPr>
          <p:txBody>
            <a:bodyPr/>
            <a:lstStyle/>
            <a:p>
              <a:endParaRPr lang="en-US"/>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2700000">
            <a:off x="-1224833" y="310080"/>
            <a:ext cx="1865124" cy="1865124"/>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142875" y="2689817"/>
            <a:ext cx="8351433" cy="6263575"/>
          </a:xfrm>
          <a:custGeom>
            <a:avLst/>
            <a:gdLst/>
            <a:ahLst/>
            <a:cxnLst/>
            <a:rect l="l" t="t" r="r" b="b"/>
            <a:pathLst>
              <a:path w="8351433" h="6263575">
                <a:moveTo>
                  <a:pt x="0" y="0"/>
                </a:moveTo>
                <a:lnTo>
                  <a:pt x="8351433" y="0"/>
                </a:lnTo>
                <a:lnTo>
                  <a:pt x="8351433" y="6263575"/>
                </a:lnTo>
                <a:lnTo>
                  <a:pt x="0" y="6263575"/>
                </a:lnTo>
                <a:lnTo>
                  <a:pt x="0" y="0"/>
                </a:lnTo>
                <a:close/>
              </a:path>
            </a:pathLst>
          </a:custGeom>
          <a:blipFill>
            <a:blip r:embed="rId2"/>
            <a:stretch>
              <a:fillRect/>
            </a:stretch>
          </a:blipFill>
        </p:spPr>
        <p:txBody>
          <a:bodyPr/>
          <a:lstStyle/>
          <a:p>
            <a:endParaRPr lang="en-US"/>
          </a:p>
        </p:txBody>
      </p:sp>
      <p:sp>
        <p:nvSpPr>
          <p:cNvPr id="21" name="TextBox 21"/>
          <p:cNvSpPr txBox="1"/>
          <p:nvPr/>
        </p:nvSpPr>
        <p:spPr>
          <a:xfrm>
            <a:off x="3931695" y="626550"/>
            <a:ext cx="10424609" cy="1251278"/>
          </a:xfrm>
          <a:prstGeom prst="rect">
            <a:avLst/>
          </a:prstGeom>
        </p:spPr>
        <p:txBody>
          <a:bodyPr lIns="0" tIns="0" rIns="0" bIns="0" rtlCol="0" anchor="t">
            <a:spAutoFit/>
          </a:bodyPr>
          <a:lstStyle/>
          <a:p>
            <a:pPr algn="ctr">
              <a:lnSpc>
                <a:spcPts val="9781"/>
              </a:lnSpc>
              <a:spcBef>
                <a:spcPct val="0"/>
              </a:spcBef>
            </a:pPr>
            <a:r>
              <a:rPr lang="en-US" sz="6987" b="1">
                <a:solidFill>
                  <a:srgbClr val="662D91"/>
                </a:solidFill>
                <a:latin typeface="Poppins Semi-Bold"/>
                <a:ea typeface="Poppins Semi-Bold"/>
                <a:cs typeface="Poppins Semi-Bold"/>
                <a:sym typeface="Poppins Semi-Bold"/>
              </a:rPr>
              <a:t>PEAL Youth Programs</a:t>
            </a:r>
          </a:p>
        </p:txBody>
      </p:sp>
      <p:sp>
        <p:nvSpPr>
          <p:cNvPr id="22" name="TextBox 22"/>
          <p:cNvSpPr txBox="1"/>
          <p:nvPr/>
        </p:nvSpPr>
        <p:spPr>
          <a:xfrm>
            <a:off x="8972808" y="2921559"/>
            <a:ext cx="7452492" cy="565150"/>
          </a:xfrm>
          <a:prstGeom prst="rect">
            <a:avLst/>
          </a:prstGeom>
        </p:spPr>
        <p:txBody>
          <a:bodyPr lIns="0" tIns="0" rIns="0" bIns="0" rtlCol="0" anchor="t">
            <a:spAutoFit/>
          </a:bodyPr>
          <a:lstStyle/>
          <a:p>
            <a:pPr algn="l">
              <a:lnSpc>
                <a:spcPts val="4399"/>
              </a:lnSpc>
            </a:pPr>
            <a:r>
              <a:rPr lang="en-US" sz="3999" b="1">
                <a:solidFill>
                  <a:srgbClr val="000000"/>
                </a:solidFill>
                <a:latin typeface="Canva Sans Bold"/>
                <a:ea typeface="Canva Sans Bold"/>
                <a:cs typeface="Canva Sans Bold"/>
                <a:sym typeface="Canva Sans Bold"/>
              </a:rPr>
              <a:t>Webinars on topics of interest</a:t>
            </a:r>
          </a:p>
        </p:txBody>
      </p:sp>
      <p:sp>
        <p:nvSpPr>
          <p:cNvPr id="23" name="TextBox 23"/>
          <p:cNvSpPr txBox="1"/>
          <p:nvPr/>
        </p:nvSpPr>
        <p:spPr>
          <a:xfrm>
            <a:off x="8972808" y="5859705"/>
            <a:ext cx="8694562" cy="565150"/>
          </a:xfrm>
          <a:prstGeom prst="rect">
            <a:avLst/>
          </a:prstGeom>
        </p:spPr>
        <p:txBody>
          <a:bodyPr lIns="0" tIns="0" rIns="0" bIns="0" rtlCol="0" anchor="t">
            <a:spAutoFit/>
          </a:bodyPr>
          <a:lstStyle/>
          <a:p>
            <a:pPr algn="l">
              <a:lnSpc>
                <a:spcPts val="4399"/>
              </a:lnSpc>
            </a:pPr>
            <a:r>
              <a:rPr lang="en-US" sz="3999" b="1">
                <a:solidFill>
                  <a:srgbClr val="000000"/>
                </a:solidFill>
                <a:latin typeface="Canva Sans Bold"/>
                <a:ea typeface="Canva Sans Bold"/>
                <a:cs typeface="Canva Sans Bold"/>
                <a:sym typeface="Canva Sans Bold"/>
              </a:rPr>
              <a:t>Youth Leadership Academies (YLA)</a:t>
            </a:r>
          </a:p>
        </p:txBody>
      </p:sp>
      <p:sp>
        <p:nvSpPr>
          <p:cNvPr id="24" name="TextBox 24"/>
          <p:cNvSpPr txBox="1"/>
          <p:nvPr/>
        </p:nvSpPr>
        <p:spPr>
          <a:xfrm>
            <a:off x="9144000" y="3515284"/>
            <a:ext cx="8838896" cy="1725295"/>
          </a:xfrm>
          <a:prstGeom prst="rect">
            <a:avLst/>
          </a:prstGeom>
        </p:spPr>
        <p:txBody>
          <a:bodyPr lIns="0" tIns="0" rIns="0" bIns="0" rtlCol="0" anchor="t">
            <a:spAutoFit/>
          </a:bodyPr>
          <a:lstStyle/>
          <a:p>
            <a:pPr algn="l">
              <a:lnSpc>
                <a:spcPts val="3410"/>
              </a:lnSpc>
            </a:pPr>
            <a:r>
              <a:rPr lang="en-US" sz="3100">
                <a:solidFill>
                  <a:srgbClr val="000000"/>
                </a:solidFill>
                <a:latin typeface="Canva Sans"/>
                <a:ea typeface="Canva Sans"/>
                <a:cs typeface="Canva Sans"/>
                <a:sym typeface="Canva Sans"/>
              </a:rPr>
              <a:t>Young people throughout PA can join online </a:t>
            </a:r>
          </a:p>
          <a:p>
            <a:pPr algn="l">
              <a:lnSpc>
                <a:spcPts val="3410"/>
              </a:lnSpc>
            </a:pPr>
            <a:r>
              <a:rPr lang="en-US" sz="3100">
                <a:solidFill>
                  <a:srgbClr val="000000"/>
                </a:solidFill>
                <a:latin typeface="Canva Sans"/>
                <a:ea typeface="Canva Sans"/>
                <a:cs typeface="Canva Sans"/>
                <a:sym typeface="Canva Sans"/>
              </a:rPr>
              <a:t>and learn about employment, social skills, self-advocating skills, helpful resources and more.</a:t>
            </a:r>
          </a:p>
        </p:txBody>
      </p:sp>
      <p:sp>
        <p:nvSpPr>
          <p:cNvPr id="25" name="TextBox 25"/>
          <p:cNvSpPr txBox="1"/>
          <p:nvPr/>
        </p:nvSpPr>
        <p:spPr>
          <a:xfrm>
            <a:off x="9144000" y="6453429"/>
            <a:ext cx="8959196" cy="2582545"/>
          </a:xfrm>
          <a:prstGeom prst="rect">
            <a:avLst/>
          </a:prstGeom>
        </p:spPr>
        <p:txBody>
          <a:bodyPr lIns="0" tIns="0" rIns="0" bIns="0" rtlCol="0" anchor="t">
            <a:spAutoFit/>
          </a:bodyPr>
          <a:lstStyle/>
          <a:p>
            <a:pPr algn="l">
              <a:lnSpc>
                <a:spcPts val="3410"/>
              </a:lnSpc>
            </a:pPr>
            <a:r>
              <a:rPr lang="en-US" sz="3100">
                <a:solidFill>
                  <a:srgbClr val="000000"/>
                </a:solidFill>
                <a:latin typeface="Canva Sans"/>
                <a:ea typeface="Canva Sans"/>
                <a:cs typeface="Canva Sans"/>
                <a:sym typeface="Canva Sans"/>
              </a:rPr>
              <a:t>YLAs provide participants with an opportunity to gain self-awareness and confidence, learn how to become a leader, connect with peers and community leaders and discover helpful resources in their communities​.</a:t>
            </a:r>
          </a:p>
          <a:p>
            <a:pPr algn="l">
              <a:lnSpc>
                <a:spcPts val="3410"/>
              </a:lnSpc>
            </a:pPr>
            <a:endParaRPr lang="en-US" sz="3100">
              <a:solidFill>
                <a:srgbClr val="000000"/>
              </a:solidFill>
              <a:latin typeface="Canva Sans"/>
              <a:ea typeface="Canva Sans"/>
              <a:cs typeface="Canva Sans"/>
              <a:sym typeface="Canv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73671">
            <a:off x="13517703" y="119246"/>
            <a:ext cx="6067596" cy="14114122"/>
            <a:chOff x="0" y="0"/>
            <a:chExt cx="1598050" cy="3717300"/>
          </a:xfrm>
        </p:grpSpPr>
        <p:sp>
          <p:nvSpPr>
            <p:cNvPr id="3" name="Freeform 3"/>
            <p:cNvSpPr/>
            <p:nvPr/>
          </p:nvSpPr>
          <p:spPr>
            <a:xfrm>
              <a:off x="0" y="0"/>
              <a:ext cx="1598050" cy="3717300"/>
            </a:xfrm>
            <a:custGeom>
              <a:avLst/>
              <a:gdLst/>
              <a:ahLst/>
              <a:cxnLst/>
              <a:rect l="l" t="t" r="r" b="b"/>
              <a:pathLst>
                <a:path w="1598050" h="3717300">
                  <a:moveTo>
                    <a:pt x="0" y="0"/>
                  </a:moveTo>
                  <a:lnTo>
                    <a:pt x="1598050" y="0"/>
                  </a:lnTo>
                  <a:lnTo>
                    <a:pt x="1598050" y="3717300"/>
                  </a:lnTo>
                  <a:lnTo>
                    <a:pt x="0" y="3717300"/>
                  </a:lnTo>
                  <a:close/>
                </a:path>
              </a:pathLst>
            </a:custGeom>
            <a:solidFill>
              <a:srgbClr val="F4F4F4"/>
            </a:solidFill>
          </p:spPr>
          <p:txBody>
            <a:bodyPr/>
            <a:lstStyle/>
            <a:p>
              <a:endParaRPr lang="en-US"/>
            </a:p>
          </p:txBody>
        </p:sp>
        <p:sp>
          <p:nvSpPr>
            <p:cNvPr id="4" name="TextBox 4"/>
            <p:cNvSpPr txBox="1"/>
            <p:nvPr/>
          </p:nvSpPr>
          <p:spPr>
            <a:xfrm>
              <a:off x="0" y="-38100"/>
              <a:ext cx="1598050" cy="37554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2073671">
            <a:off x="13775564" y="415702"/>
            <a:ext cx="6067596" cy="14114122"/>
            <a:chOff x="0" y="0"/>
            <a:chExt cx="1598050" cy="3717300"/>
          </a:xfrm>
        </p:grpSpPr>
        <p:sp>
          <p:nvSpPr>
            <p:cNvPr id="6" name="Freeform 6"/>
            <p:cNvSpPr/>
            <p:nvPr/>
          </p:nvSpPr>
          <p:spPr>
            <a:xfrm>
              <a:off x="0" y="0"/>
              <a:ext cx="1598050" cy="3717300"/>
            </a:xfrm>
            <a:custGeom>
              <a:avLst/>
              <a:gdLst/>
              <a:ahLst/>
              <a:cxnLst/>
              <a:rect l="l" t="t" r="r" b="b"/>
              <a:pathLst>
                <a:path w="1598050" h="3717300">
                  <a:moveTo>
                    <a:pt x="0" y="0"/>
                  </a:moveTo>
                  <a:lnTo>
                    <a:pt x="1598050" y="0"/>
                  </a:lnTo>
                  <a:lnTo>
                    <a:pt x="1598050" y="3717300"/>
                  </a:lnTo>
                  <a:lnTo>
                    <a:pt x="0" y="3717300"/>
                  </a:lnTo>
                  <a:close/>
                </a:path>
              </a:pathLst>
            </a:custGeom>
            <a:solidFill>
              <a:srgbClr val="19A49D"/>
            </a:solidFill>
          </p:spPr>
          <p:txBody>
            <a:bodyPr/>
            <a:lstStyle/>
            <a:p>
              <a:endParaRPr lang="en-US"/>
            </a:p>
          </p:txBody>
        </p:sp>
        <p:sp>
          <p:nvSpPr>
            <p:cNvPr id="7" name="TextBox 7"/>
            <p:cNvSpPr txBox="1"/>
            <p:nvPr/>
          </p:nvSpPr>
          <p:spPr>
            <a:xfrm>
              <a:off x="0" y="-38100"/>
              <a:ext cx="1598050" cy="37554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2073671">
            <a:off x="16340450" y="2914649"/>
            <a:ext cx="6067596" cy="14114122"/>
            <a:chOff x="0" y="0"/>
            <a:chExt cx="1598050" cy="3717300"/>
          </a:xfrm>
        </p:grpSpPr>
        <p:sp>
          <p:nvSpPr>
            <p:cNvPr id="9" name="Freeform 9"/>
            <p:cNvSpPr/>
            <p:nvPr/>
          </p:nvSpPr>
          <p:spPr>
            <a:xfrm>
              <a:off x="0" y="0"/>
              <a:ext cx="1598050" cy="3717300"/>
            </a:xfrm>
            <a:custGeom>
              <a:avLst/>
              <a:gdLst/>
              <a:ahLst/>
              <a:cxnLst/>
              <a:rect l="l" t="t" r="r" b="b"/>
              <a:pathLst>
                <a:path w="1598050" h="3717300">
                  <a:moveTo>
                    <a:pt x="0" y="0"/>
                  </a:moveTo>
                  <a:lnTo>
                    <a:pt x="1598050" y="0"/>
                  </a:lnTo>
                  <a:lnTo>
                    <a:pt x="1598050" y="3717300"/>
                  </a:lnTo>
                  <a:lnTo>
                    <a:pt x="0" y="3717300"/>
                  </a:lnTo>
                  <a:close/>
                </a:path>
              </a:pathLst>
            </a:custGeom>
            <a:solidFill>
              <a:srgbClr val="2D56A3"/>
            </a:solidFill>
          </p:spPr>
          <p:txBody>
            <a:bodyPr/>
            <a:lstStyle/>
            <a:p>
              <a:endParaRPr lang="en-US"/>
            </a:p>
          </p:txBody>
        </p:sp>
        <p:sp>
          <p:nvSpPr>
            <p:cNvPr id="10" name="TextBox 10"/>
            <p:cNvSpPr txBox="1"/>
            <p:nvPr/>
          </p:nvSpPr>
          <p:spPr>
            <a:xfrm>
              <a:off x="0" y="-38100"/>
              <a:ext cx="1598050" cy="37554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2073671">
            <a:off x="20651302" y="-1640235"/>
            <a:ext cx="6067596" cy="14114122"/>
            <a:chOff x="0" y="0"/>
            <a:chExt cx="1598050" cy="3717300"/>
          </a:xfrm>
        </p:grpSpPr>
        <p:sp>
          <p:nvSpPr>
            <p:cNvPr id="12" name="Freeform 12"/>
            <p:cNvSpPr/>
            <p:nvPr/>
          </p:nvSpPr>
          <p:spPr>
            <a:xfrm>
              <a:off x="0" y="0"/>
              <a:ext cx="1598050" cy="3717300"/>
            </a:xfrm>
            <a:custGeom>
              <a:avLst/>
              <a:gdLst/>
              <a:ahLst/>
              <a:cxnLst/>
              <a:rect l="l" t="t" r="r" b="b"/>
              <a:pathLst>
                <a:path w="1598050" h="3717300">
                  <a:moveTo>
                    <a:pt x="0" y="0"/>
                  </a:moveTo>
                  <a:lnTo>
                    <a:pt x="1598050" y="0"/>
                  </a:lnTo>
                  <a:lnTo>
                    <a:pt x="1598050" y="3717300"/>
                  </a:lnTo>
                  <a:lnTo>
                    <a:pt x="0" y="3717300"/>
                  </a:lnTo>
                  <a:close/>
                </a:path>
              </a:pathLst>
            </a:custGeom>
            <a:solidFill>
              <a:srgbClr val="662D91"/>
            </a:solidFill>
          </p:spPr>
          <p:txBody>
            <a:bodyPr/>
            <a:lstStyle/>
            <a:p>
              <a:endParaRPr lang="en-US"/>
            </a:p>
          </p:txBody>
        </p:sp>
        <p:sp>
          <p:nvSpPr>
            <p:cNvPr id="13" name="TextBox 13"/>
            <p:cNvSpPr txBox="1"/>
            <p:nvPr/>
          </p:nvSpPr>
          <p:spPr>
            <a:xfrm>
              <a:off x="0" y="-38100"/>
              <a:ext cx="1598050" cy="37554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814931" y="1713518"/>
            <a:ext cx="7009425" cy="700942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grpSp>
        <p:nvGrpSpPr>
          <p:cNvPr id="17" name="Group 17"/>
          <p:cNvGrpSpPr/>
          <p:nvPr/>
        </p:nvGrpSpPr>
        <p:grpSpPr>
          <a:xfrm>
            <a:off x="11073374" y="1958326"/>
            <a:ext cx="6499708" cy="649970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56A3"/>
            </a:solidFill>
          </p:spPr>
          <p:txBody>
            <a:bodyPr/>
            <a:lstStyle/>
            <a:p>
              <a:endParaRPr lang="en-US"/>
            </a:p>
          </p:txBody>
        </p:sp>
        <p:sp>
          <p:nvSpPr>
            <p:cNvPr id="19" name="TextBox 19"/>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grpSp>
        <p:nvGrpSpPr>
          <p:cNvPr id="20" name="Group 20"/>
          <p:cNvGrpSpPr/>
          <p:nvPr/>
        </p:nvGrpSpPr>
        <p:grpSpPr>
          <a:xfrm>
            <a:off x="11364965" y="2259979"/>
            <a:ext cx="5916527" cy="5916504"/>
            <a:chOff x="0" y="0"/>
            <a:chExt cx="6350000" cy="6349975"/>
          </a:xfrm>
        </p:grpSpPr>
        <p:sp>
          <p:nvSpPr>
            <p:cNvPr id="21" name="Freeform 2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t="-30316" r="-33552" b="-3236"/>
              </a:stretch>
            </a:blipFill>
          </p:spPr>
          <p:txBody>
            <a:bodyPr/>
            <a:lstStyle/>
            <a:p>
              <a:endParaRPr lang="en-US"/>
            </a:p>
          </p:txBody>
        </p:sp>
      </p:grpSp>
      <p:sp>
        <p:nvSpPr>
          <p:cNvPr id="22" name="Freeform 22"/>
          <p:cNvSpPr/>
          <p:nvPr/>
        </p:nvSpPr>
        <p:spPr>
          <a:xfrm>
            <a:off x="1728267" y="3345453"/>
            <a:ext cx="954721" cy="893966"/>
          </a:xfrm>
          <a:custGeom>
            <a:avLst/>
            <a:gdLst/>
            <a:ahLst/>
            <a:cxnLst/>
            <a:rect l="l" t="t" r="r" b="b"/>
            <a:pathLst>
              <a:path w="954721" h="893966">
                <a:moveTo>
                  <a:pt x="0" y="0"/>
                </a:moveTo>
                <a:lnTo>
                  <a:pt x="954721" y="0"/>
                </a:lnTo>
                <a:lnTo>
                  <a:pt x="954721" y="893967"/>
                </a:lnTo>
                <a:lnTo>
                  <a:pt x="0" y="8939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1728267" y="5560919"/>
            <a:ext cx="954721" cy="893966"/>
          </a:xfrm>
          <a:custGeom>
            <a:avLst/>
            <a:gdLst/>
            <a:ahLst/>
            <a:cxnLst/>
            <a:rect l="l" t="t" r="r" b="b"/>
            <a:pathLst>
              <a:path w="954721" h="893966">
                <a:moveTo>
                  <a:pt x="0" y="0"/>
                </a:moveTo>
                <a:lnTo>
                  <a:pt x="954721" y="0"/>
                </a:lnTo>
                <a:lnTo>
                  <a:pt x="954721" y="893966"/>
                </a:lnTo>
                <a:lnTo>
                  <a:pt x="0" y="8939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TextBox 24"/>
          <p:cNvSpPr txBox="1"/>
          <p:nvPr/>
        </p:nvSpPr>
        <p:spPr>
          <a:xfrm>
            <a:off x="1728267" y="1197289"/>
            <a:ext cx="8083675" cy="1251278"/>
          </a:xfrm>
          <a:prstGeom prst="rect">
            <a:avLst/>
          </a:prstGeom>
        </p:spPr>
        <p:txBody>
          <a:bodyPr lIns="0" tIns="0" rIns="0" bIns="0" rtlCol="0" anchor="t">
            <a:spAutoFit/>
          </a:bodyPr>
          <a:lstStyle/>
          <a:p>
            <a:pPr algn="l">
              <a:lnSpc>
                <a:spcPts val="9781"/>
              </a:lnSpc>
              <a:spcBef>
                <a:spcPct val="0"/>
              </a:spcBef>
            </a:pPr>
            <a:r>
              <a:rPr lang="en-US" sz="6987" b="1">
                <a:solidFill>
                  <a:srgbClr val="662D91"/>
                </a:solidFill>
                <a:latin typeface="Poppins Semi-Bold"/>
                <a:ea typeface="Poppins Semi-Bold"/>
                <a:cs typeface="Poppins Semi-Bold"/>
                <a:sym typeface="Poppins Semi-Bold"/>
              </a:rPr>
              <a:t>Training</a:t>
            </a:r>
          </a:p>
        </p:txBody>
      </p:sp>
      <p:sp>
        <p:nvSpPr>
          <p:cNvPr id="25" name="TextBox 25"/>
          <p:cNvSpPr txBox="1"/>
          <p:nvPr/>
        </p:nvSpPr>
        <p:spPr>
          <a:xfrm>
            <a:off x="3217375" y="3204188"/>
            <a:ext cx="7044932" cy="1595754"/>
          </a:xfrm>
          <a:prstGeom prst="rect">
            <a:avLst/>
          </a:prstGeom>
        </p:spPr>
        <p:txBody>
          <a:bodyPr lIns="0" tIns="0" rIns="0" bIns="0" rtlCol="0" anchor="t">
            <a:spAutoFit/>
          </a:bodyPr>
          <a:lstStyle/>
          <a:p>
            <a:pPr algn="l">
              <a:lnSpc>
                <a:spcPts val="4159"/>
              </a:lnSpc>
            </a:pPr>
            <a:r>
              <a:rPr lang="en-US" sz="3999">
                <a:solidFill>
                  <a:srgbClr val="000000"/>
                </a:solidFill>
                <a:latin typeface="Canva Sans"/>
                <a:ea typeface="Canva Sans"/>
                <a:cs typeface="Canva Sans"/>
                <a:sym typeface="Canva Sans"/>
              </a:rPr>
              <a:t>Provide training to families, youth/young adults, and professionals</a:t>
            </a:r>
          </a:p>
        </p:txBody>
      </p:sp>
      <p:sp>
        <p:nvSpPr>
          <p:cNvPr id="26" name="TextBox 26"/>
          <p:cNvSpPr txBox="1"/>
          <p:nvPr/>
        </p:nvSpPr>
        <p:spPr>
          <a:xfrm>
            <a:off x="3217375" y="5312051"/>
            <a:ext cx="7672376" cy="2643505"/>
          </a:xfrm>
          <a:prstGeom prst="rect">
            <a:avLst/>
          </a:prstGeom>
        </p:spPr>
        <p:txBody>
          <a:bodyPr lIns="0" tIns="0" rIns="0" bIns="0" rtlCol="0" anchor="t">
            <a:spAutoFit/>
          </a:bodyPr>
          <a:lstStyle/>
          <a:p>
            <a:pPr algn="l">
              <a:lnSpc>
                <a:spcPts val="4159"/>
              </a:lnSpc>
            </a:pPr>
            <a:r>
              <a:rPr lang="en-US" sz="3999">
                <a:solidFill>
                  <a:srgbClr val="000000"/>
                </a:solidFill>
                <a:latin typeface="Canva Sans"/>
                <a:ea typeface="Canva Sans"/>
                <a:cs typeface="Canva Sans"/>
                <a:sym typeface="Canva Sans"/>
              </a:rPr>
              <a:t>Build knowledge of best practices and develop skills for navigating special education, health care, and transition to adulthood​</a:t>
            </a:r>
          </a:p>
        </p:txBody>
      </p:sp>
      <p:sp>
        <p:nvSpPr>
          <p:cNvPr id="27" name="Freeform 27"/>
          <p:cNvSpPr/>
          <p:nvPr/>
        </p:nvSpPr>
        <p:spPr>
          <a:xfrm>
            <a:off x="1728267" y="8530287"/>
            <a:ext cx="954721" cy="893966"/>
          </a:xfrm>
          <a:custGeom>
            <a:avLst/>
            <a:gdLst/>
            <a:ahLst/>
            <a:cxnLst/>
            <a:rect l="l" t="t" r="r" b="b"/>
            <a:pathLst>
              <a:path w="954721" h="893966">
                <a:moveTo>
                  <a:pt x="0" y="0"/>
                </a:moveTo>
                <a:lnTo>
                  <a:pt x="954721" y="0"/>
                </a:lnTo>
                <a:lnTo>
                  <a:pt x="954721" y="893967"/>
                </a:lnTo>
                <a:lnTo>
                  <a:pt x="0" y="8939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8" name="TextBox 28"/>
          <p:cNvSpPr txBox="1"/>
          <p:nvPr/>
        </p:nvSpPr>
        <p:spPr>
          <a:xfrm>
            <a:off x="3217375" y="8469906"/>
            <a:ext cx="7672376" cy="1071880"/>
          </a:xfrm>
          <a:prstGeom prst="rect">
            <a:avLst/>
          </a:prstGeom>
        </p:spPr>
        <p:txBody>
          <a:bodyPr lIns="0" tIns="0" rIns="0" bIns="0" rtlCol="0" anchor="t">
            <a:spAutoFit/>
          </a:bodyPr>
          <a:lstStyle/>
          <a:p>
            <a:pPr algn="l">
              <a:lnSpc>
                <a:spcPts val="4159"/>
              </a:lnSpc>
            </a:pPr>
            <a:r>
              <a:rPr lang="en-US" sz="3999">
                <a:solidFill>
                  <a:srgbClr val="000000"/>
                </a:solidFill>
                <a:latin typeface="Canva Sans"/>
                <a:ea typeface="Canva Sans"/>
                <a:cs typeface="Canva Sans"/>
                <a:sym typeface="Canva Sans"/>
              </a:rPr>
              <a:t>Offer trainings in Spanish for families and caregivers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3779150" y="-3712009"/>
            <a:ext cx="6067596" cy="11706398"/>
            <a:chOff x="0" y="0"/>
            <a:chExt cx="1598050" cy="3083167"/>
          </a:xfrm>
        </p:grpSpPr>
        <p:sp>
          <p:nvSpPr>
            <p:cNvPr id="3" name="Freeform 3"/>
            <p:cNvSpPr/>
            <p:nvPr/>
          </p:nvSpPr>
          <p:spPr>
            <a:xfrm>
              <a:off x="0" y="0"/>
              <a:ext cx="1598050" cy="3083166"/>
            </a:xfrm>
            <a:custGeom>
              <a:avLst/>
              <a:gdLst/>
              <a:ahLst/>
              <a:cxnLst/>
              <a:rect l="l" t="t" r="r" b="b"/>
              <a:pathLst>
                <a:path w="1598050" h="3083166">
                  <a:moveTo>
                    <a:pt x="0" y="0"/>
                  </a:moveTo>
                  <a:lnTo>
                    <a:pt x="1598050" y="0"/>
                  </a:lnTo>
                  <a:lnTo>
                    <a:pt x="1598050" y="3083166"/>
                  </a:lnTo>
                  <a:lnTo>
                    <a:pt x="0" y="3083166"/>
                  </a:lnTo>
                  <a:close/>
                </a:path>
              </a:pathLst>
            </a:custGeom>
            <a:solidFill>
              <a:srgbClr val="F4F4F4"/>
            </a:solidFill>
          </p:spPr>
          <p:txBody>
            <a:bodyPr/>
            <a:lstStyle/>
            <a:p>
              <a:endParaRPr lang="en-US"/>
            </a:p>
          </p:txBody>
        </p:sp>
        <p:sp>
          <p:nvSpPr>
            <p:cNvPr id="4" name="TextBox 4"/>
            <p:cNvSpPr txBox="1"/>
            <p:nvPr/>
          </p:nvSpPr>
          <p:spPr>
            <a:xfrm>
              <a:off x="0" y="-38100"/>
              <a:ext cx="1598050" cy="31212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2700000">
            <a:off x="14018817" y="-3960039"/>
            <a:ext cx="6067596" cy="11706398"/>
            <a:chOff x="0" y="0"/>
            <a:chExt cx="1598050" cy="3083167"/>
          </a:xfrm>
        </p:grpSpPr>
        <p:sp>
          <p:nvSpPr>
            <p:cNvPr id="6" name="Freeform 6"/>
            <p:cNvSpPr/>
            <p:nvPr/>
          </p:nvSpPr>
          <p:spPr>
            <a:xfrm>
              <a:off x="0" y="0"/>
              <a:ext cx="1598050" cy="3083166"/>
            </a:xfrm>
            <a:custGeom>
              <a:avLst/>
              <a:gdLst/>
              <a:ahLst/>
              <a:cxnLst/>
              <a:rect l="l" t="t" r="r" b="b"/>
              <a:pathLst>
                <a:path w="1598050" h="3083166">
                  <a:moveTo>
                    <a:pt x="0" y="0"/>
                  </a:moveTo>
                  <a:lnTo>
                    <a:pt x="1598050" y="0"/>
                  </a:lnTo>
                  <a:lnTo>
                    <a:pt x="1598050" y="3083166"/>
                  </a:lnTo>
                  <a:lnTo>
                    <a:pt x="0" y="3083166"/>
                  </a:lnTo>
                  <a:close/>
                </a:path>
              </a:pathLst>
            </a:custGeom>
            <a:solidFill>
              <a:srgbClr val="662D91"/>
            </a:solidFill>
          </p:spPr>
          <p:txBody>
            <a:bodyPr/>
            <a:lstStyle/>
            <a:p>
              <a:endParaRPr lang="en-US"/>
            </a:p>
          </p:txBody>
        </p:sp>
        <p:sp>
          <p:nvSpPr>
            <p:cNvPr id="7" name="TextBox 7"/>
            <p:cNvSpPr txBox="1"/>
            <p:nvPr/>
          </p:nvSpPr>
          <p:spPr>
            <a:xfrm>
              <a:off x="0" y="-38100"/>
              <a:ext cx="1598050" cy="31212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946948" y="1845535"/>
            <a:ext cx="6745392" cy="674539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0" name="TextBox 10"/>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grpSp>
        <p:nvGrpSpPr>
          <p:cNvPr id="11" name="Group 11"/>
          <p:cNvGrpSpPr/>
          <p:nvPr/>
        </p:nvGrpSpPr>
        <p:grpSpPr>
          <a:xfrm rot="-2700000">
            <a:off x="15602714" y="-5886075"/>
            <a:ext cx="6067596" cy="11706398"/>
            <a:chOff x="0" y="0"/>
            <a:chExt cx="1598050" cy="3083167"/>
          </a:xfrm>
        </p:grpSpPr>
        <p:sp>
          <p:nvSpPr>
            <p:cNvPr id="12" name="Freeform 12"/>
            <p:cNvSpPr/>
            <p:nvPr/>
          </p:nvSpPr>
          <p:spPr>
            <a:xfrm>
              <a:off x="0" y="0"/>
              <a:ext cx="1598050" cy="3083166"/>
            </a:xfrm>
            <a:custGeom>
              <a:avLst/>
              <a:gdLst/>
              <a:ahLst/>
              <a:cxnLst/>
              <a:rect l="l" t="t" r="r" b="b"/>
              <a:pathLst>
                <a:path w="1598050" h="3083166">
                  <a:moveTo>
                    <a:pt x="0" y="0"/>
                  </a:moveTo>
                  <a:lnTo>
                    <a:pt x="1598050" y="0"/>
                  </a:lnTo>
                  <a:lnTo>
                    <a:pt x="1598050" y="3083166"/>
                  </a:lnTo>
                  <a:lnTo>
                    <a:pt x="0" y="3083166"/>
                  </a:lnTo>
                  <a:close/>
                </a:path>
              </a:pathLst>
            </a:custGeom>
            <a:solidFill>
              <a:srgbClr val="2D56A3"/>
            </a:solidFill>
          </p:spPr>
          <p:txBody>
            <a:bodyPr/>
            <a:lstStyle/>
            <a:p>
              <a:endParaRPr lang="en-US"/>
            </a:p>
          </p:txBody>
        </p:sp>
        <p:sp>
          <p:nvSpPr>
            <p:cNvPr id="13" name="TextBox 13"/>
            <p:cNvSpPr txBox="1"/>
            <p:nvPr/>
          </p:nvSpPr>
          <p:spPr>
            <a:xfrm>
              <a:off x="0" y="-38100"/>
              <a:ext cx="1598050" cy="3121267"/>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2700000">
            <a:off x="21168802" y="-1255482"/>
            <a:ext cx="1610426" cy="11706398"/>
            <a:chOff x="0" y="0"/>
            <a:chExt cx="424145" cy="3083167"/>
          </a:xfrm>
        </p:grpSpPr>
        <p:sp>
          <p:nvSpPr>
            <p:cNvPr id="15" name="Freeform 15"/>
            <p:cNvSpPr/>
            <p:nvPr/>
          </p:nvSpPr>
          <p:spPr>
            <a:xfrm>
              <a:off x="0" y="0"/>
              <a:ext cx="424145" cy="3083166"/>
            </a:xfrm>
            <a:custGeom>
              <a:avLst/>
              <a:gdLst/>
              <a:ahLst/>
              <a:cxnLst/>
              <a:rect l="l" t="t" r="r" b="b"/>
              <a:pathLst>
                <a:path w="424145" h="3083166">
                  <a:moveTo>
                    <a:pt x="0" y="0"/>
                  </a:moveTo>
                  <a:lnTo>
                    <a:pt x="424145" y="0"/>
                  </a:lnTo>
                  <a:lnTo>
                    <a:pt x="424145" y="3083166"/>
                  </a:lnTo>
                  <a:lnTo>
                    <a:pt x="0" y="3083166"/>
                  </a:lnTo>
                  <a:close/>
                </a:path>
              </a:pathLst>
            </a:custGeom>
            <a:solidFill>
              <a:srgbClr val="19A49D"/>
            </a:solidFill>
          </p:spPr>
          <p:txBody>
            <a:bodyPr/>
            <a:lstStyle/>
            <a:p>
              <a:endParaRPr lang="en-US"/>
            </a:p>
          </p:txBody>
        </p:sp>
        <p:sp>
          <p:nvSpPr>
            <p:cNvPr id="16" name="TextBox 16"/>
            <p:cNvSpPr txBox="1"/>
            <p:nvPr/>
          </p:nvSpPr>
          <p:spPr>
            <a:xfrm>
              <a:off x="0" y="-38100"/>
              <a:ext cx="424145" cy="3121267"/>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547178" y="4132710"/>
            <a:ext cx="334515" cy="334515"/>
          </a:xfrm>
          <a:custGeom>
            <a:avLst/>
            <a:gdLst/>
            <a:ahLst/>
            <a:cxnLst/>
            <a:rect l="l" t="t" r="r" b="b"/>
            <a:pathLst>
              <a:path w="334515" h="334515">
                <a:moveTo>
                  <a:pt x="0" y="0"/>
                </a:moveTo>
                <a:lnTo>
                  <a:pt x="334515" y="0"/>
                </a:lnTo>
                <a:lnTo>
                  <a:pt x="334515" y="334515"/>
                </a:lnTo>
                <a:lnTo>
                  <a:pt x="0" y="334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1547178" y="6222495"/>
            <a:ext cx="334515" cy="334515"/>
          </a:xfrm>
          <a:custGeom>
            <a:avLst/>
            <a:gdLst/>
            <a:ahLst/>
            <a:cxnLst/>
            <a:rect l="l" t="t" r="r" b="b"/>
            <a:pathLst>
              <a:path w="334515" h="334515">
                <a:moveTo>
                  <a:pt x="0" y="0"/>
                </a:moveTo>
                <a:lnTo>
                  <a:pt x="334515" y="0"/>
                </a:lnTo>
                <a:lnTo>
                  <a:pt x="334515" y="334515"/>
                </a:lnTo>
                <a:lnTo>
                  <a:pt x="0" y="334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1547178" y="8250050"/>
            <a:ext cx="334515" cy="334515"/>
          </a:xfrm>
          <a:custGeom>
            <a:avLst/>
            <a:gdLst/>
            <a:ahLst/>
            <a:cxnLst/>
            <a:rect l="l" t="t" r="r" b="b"/>
            <a:pathLst>
              <a:path w="334515" h="334515">
                <a:moveTo>
                  <a:pt x="0" y="0"/>
                </a:moveTo>
                <a:lnTo>
                  <a:pt x="334515" y="0"/>
                </a:lnTo>
                <a:lnTo>
                  <a:pt x="334515" y="334515"/>
                </a:lnTo>
                <a:lnTo>
                  <a:pt x="0" y="3345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0"/>
          <p:cNvGrpSpPr/>
          <p:nvPr/>
        </p:nvGrpSpPr>
        <p:grpSpPr>
          <a:xfrm>
            <a:off x="11286806" y="2185393"/>
            <a:ext cx="6065675" cy="606567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16574" t="-4490" b="-12266"/>
              </a:stretch>
            </a:blipFill>
          </p:spPr>
          <p:txBody>
            <a:bodyPr/>
            <a:lstStyle/>
            <a:p>
              <a:endParaRPr lang="en-US"/>
            </a:p>
          </p:txBody>
        </p:sp>
      </p:grpSp>
      <p:sp>
        <p:nvSpPr>
          <p:cNvPr id="22" name="TextBox 22"/>
          <p:cNvSpPr txBox="1"/>
          <p:nvPr/>
        </p:nvSpPr>
        <p:spPr>
          <a:xfrm>
            <a:off x="2408842" y="3798570"/>
            <a:ext cx="7672376" cy="1899285"/>
          </a:xfrm>
          <a:prstGeom prst="rect">
            <a:avLst/>
          </a:prstGeom>
        </p:spPr>
        <p:txBody>
          <a:bodyPr lIns="0" tIns="0" rIns="0" bIns="0" rtlCol="0" anchor="t">
            <a:spAutoFit/>
          </a:bodyPr>
          <a:lstStyle/>
          <a:p>
            <a:pPr algn="l">
              <a:lnSpc>
                <a:spcPts val="4919"/>
              </a:lnSpc>
            </a:pPr>
            <a:r>
              <a:rPr lang="en-US" sz="3999">
                <a:solidFill>
                  <a:srgbClr val="000000"/>
                </a:solidFill>
                <a:latin typeface="Poppins"/>
                <a:ea typeface="Poppins"/>
                <a:cs typeface="Poppins"/>
                <a:sym typeface="Poppins"/>
              </a:rPr>
              <a:t>Opportunity to develop skills to influence system-wide change</a:t>
            </a:r>
          </a:p>
        </p:txBody>
      </p:sp>
      <p:sp>
        <p:nvSpPr>
          <p:cNvPr id="23" name="TextBox 23"/>
          <p:cNvSpPr txBox="1"/>
          <p:nvPr/>
        </p:nvSpPr>
        <p:spPr>
          <a:xfrm>
            <a:off x="1547178" y="1130465"/>
            <a:ext cx="6614350" cy="2028825"/>
          </a:xfrm>
          <a:prstGeom prst="rect">
            <a:avLst/>
          </a:prstGeom>
        </p:spPr>
        <p:txBody>
          <a:bodyPr lIns="0" tIns="0" rIns="0" bIns="0" rtlCol="0" anchor="t">
            <a:spAutoFit/>
          </a:bodyPr>
          <a:lstStyle/>
          <a:p>
            <a:pPr algn="l">
              <a:lnSpc>
                <a:spcPts val="7500"/>
              </a:lnSpc>
            </a:pPr>
            <a:r>
              <a:rPr lang="en-US" sz="7500" b="1">
                <a:solidFill>
                  <a:srgbClr val="662D91"/>
                </a:solidFill>
                <a:latin typeface="Poppins Semi-Bold"/>
                <a:ea typeface="Poppins Semi-Bold"/>
                <a:cs typeface="Poppins Semi-Bold"/>
                <a:sym typeface="Poppins Semi-Bold"/>
              </a:rPr>
              <a:t>Leadership Development</a:t>
            </a:r>
          </a:p>
        </p:txBody>
      </p:sp>
      <p:sp>
        <p:nvSpPr>
          <p:cNvPr id="24" name="TextBox 24"/>
          <p:cNvSpPr txBox="1"/>
          <p:nvPr/>
        </p:nvSpPr>
        <p:spPr>
          <a:xfrm>
            <a:off x="2408842" y="5926455"/>
            <a:ext cx="7672376" cy="1861185"/>
          </a:xfrm>
          <a:prstGeom prst="rect">
            <a:avLst/>
          </a:prstGeom>
        </p:spPr>
        <p:txBody>
          <a:bodyPr lIns="0" tIns="0" rIns="0" bIns="0" rtlCol="0" anchor="t">
            <a:spAutoFit/>
          </a:bodyPr>
          <a:lstStyle/>
          <a:p>
            <a:pPr algn="l">
              <a:lnSpc>
                <a:spcPts val="4919"/>
              </a:lnSpc>
            </a:pPr>
            <a:r>
              <a:rPr lang="en-US" sz="3999">
                <a:solidFill>
                  <a:srgbClr val="000000"/>
                </a:solidFill>
                <a:latin typeface="Canva Sans"/>
                <a:ea typeface="Canva Sans"/>
                <a:cs typeface="Canva Sans"/>
                <a:sym typeface="Canva Sans"/>
              </a:rPr>
              <a:t>Learn about local county, state and federal systems, services and policy</a:t>
            </a:r>
          </a:p>
        </p:txBody>
      </p:sp>
      <p:sp>
        <p:nvSpPr>
          <p:cNvPr id="25" name="TextBox 25"/>
          <p:cNvSpPr txBox="1"/>
          <p:nvPr/>
        </p:nvSpPr>
        <p:spPr>
          <a:xfrm>
            <a:off x="2408842" y="8016240"/>
            <a:ext cx="7672376" cy="1242060"/>
          </a:xfrm>
          <a:prstGeom prst="rect">
            <a:avLst/>
          </a:prstGeom>
        </p:spPr>
        <p:txBody>
          <a:bodyPr lIns="0" tIns="0" rIns="0" bIns="0" rtlCol="0" anchor="t">
            <a:spAutoFit/>
          </a:bodyPr>
          <a:lstStyle/>
          <a:p>
            <a:pPr algn="l">
              <a:lnSpc>
                <a:spcPts val="4919"/>
              </a:lnSpc>
            </a:pPr>
            <a:r>
              <a:rPr lang="en-US" sz="3999">
                <a:solidFill>
                  <a:srgbClr val="000000"/>
                </a:solidFill>
                <a:latin typeface="Canva Sans"/>
                <a:ea typeface="Canva Sans"/>
                <a:cs typeface="Canva Sans"/>
                <a:sym typeface="Canva Sans"/>
              </a:rPr>
              <a:t>Participate on decision making groups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387144">
            <a:off x="17692761" y="-1124878"/>
            <a:ext cx="2647604" cy="5107272"/>
            <a:chOff x="0" y="0"/>
            <a:chExt cx="682626" cy="1316796"/>
          </a:xfrm>
        </p:grpSpPr>
        <p:sp>
          <p:nvSpPr>
            <p:cNvPr id="3" name="Freeform 3"/>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F4F4F4"/>
            </a:solidFill>
          </p:spPr>
          <p:txBody>
            <a:bodyPr/>
            <a:lstStyle/>
            <a:p>
              <a:endParaRPr lang="en-US"/>
            </a:p>
          </p:txBody>
        </p:sp>
        <p:sp>
          <p:nvSpPr>
            <p:cNvPr id="4" name="TextBox 4"/>
            <p:cNvSpPr txBox="1"/>
            <p:nvPr/>
          </p:nvSpPr>
          <p:spPr>
            <a:xfrm>
              <a:off x="0" y="-47625"/>
              <a:ext cx="682626" cy="1364421"/>
            </a:xfrm>
            <a:prstGeom prst="rect">
              <a:avLst/>
            </a:prstGeom>
          </p:spPr>
          <p:txBody>
            <a:bodyPr lIns="51634" tIns="51634" rIns="51634" bIns="51634" rtlCol="0" anchor="ctr"/>
            <a:lstStyle/>
            <a:p>
              <a:pPr algn="ctr">
                <a:lnSpc>
                  <a:spcPts val="2703"/>
                </a:lnSpc>
              </a:pPr>
              <a:endParaRPr/>
            </a:p>
          </p:txBody>
        </p:sp>
      </p:grpSp>
      <p:grpSp>
        <p:nvGrpSpPr>
          <p:cNvPr id="5" name="Group 5"/>
          <p:cNvGrpSpPr/>
          <p:nvPr/>
        </p:nvGrpSpPr>
        <p:grpSpPr>
          <a:xfrm rot="-1800797">
            <a:off x="17719888" y="-1254941"/>
            <a:ext cx="2591844" cy="4999710"/>
            <a:chOff x="0" y="0"/>
            <a:chExt cx="682626" cy="1316796"/>
          </a:xfrm>
        </p:grpSpPr>
        <p:sp>
          <p:nvSpPr>
            <p:cNvPr id="6" name="Freeform 6"/>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7" name="TextBox 7"/>
            <p:cNvSpPr txBox="1"/>
            <p:nvPr/>
          </p:nvSpPr>
          <p:spPr>
            <a:xfrm>
              <a:off x="0" y="-38100"/>
              <a:ext cx="682626" cy="135489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2289307">
            <a:off x="-2085173" y="-1541343"/>
            <a:ext cx="2647604" cy="5107272"/>
            <a:chOff x="0" y="0"/>
            <a:chExt cx="682626" cy="1316796"/>
          </a:xfrm>
        </p:grpSpPr>
        <p:sp>
          <p:nvSpPr>
            <p:cNvPr id="9" name="Freeform 9"/>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F4F4F4"/>
            </a:solidFill>
          </p:spPr>
          <p:txBody>
            <a:bodyPr/>
            <a:lstStyle/>
            <a:p>
              <a:endParaRPr lang="en-US"/>
            </a:p>
          </p:txBody>
        </p:sp>
        <p:sp>
          <p:nvSpPr>
            <p:cNvPr id="10" name="TextBox 10"/>
            <p:cNvSpPr txBox="1"/>
            <p:nvPr/>
          </p:nvSpPr>
          <p:spPr>
            <a:xfrm>
              <a:off x="0" y="-47625"/>
              <a:ext cx="682626" cy="1364421"/>
            </a:xfrm>
            <a:prstGeom prst="rect">
              <a:avLst/>
            </a:prstGeom>
          </p:spPr>
          <p:txBody>
            <a:bodyPr lIns="51634" tIns="51634" rIns="51634" bIns="51634" rtlCol="0" anchor="ctr"/>
            <a:lstStyle/>
            <a:p>
              <a:pPr algn="ctr">
                <a:lnSpc>
                  <a:spcPts val="2703"/>
                </a:lnSpc>
              </a:pPr>
              <a:endParaRPr/>
            </a:p>
          </p:txBody>
        </p:sp>
      </p:grpSp>
      <p:grpSp>
        <p:nvGrpSpPr>
          <p:cNvPr id="11" name="Group 11"/>
          <p:cNvGrpSpPr/>
          <p:nvPr/>
        </p:nvGrpSpPr>
        <p:grpSpPr>
          <a:xfrm rot="1786463">
            <a:off x="-2030075" y="-1655501"/>
            <a:ext cx="2591844" cy="4999710"/>
            <a:chOff x="0" y="0"/>
            <a:chExt cx="682626" cy="1316796"/>
          </a:xfrm>
        </p:grpSpPr>
        <p:sp>
          <p:nvSpPr>
            <p:cNvPr id="12" name="Freeform 12"/>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13" name="TextBox 13"/>
            <p:cNvSpPr txBox="1"/>
            <p:nvPr/>
          </p:nvSpPr>
          <p:spPr>
            <a:xfrm>
              <a:off x="0" y="-38100"/>
              <a:ext cx="682626" cy="1354896"/>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2700000">
            <a:off x="16036597" y="-932562"/>
            <a:ext cx="1865124" cy="1865124"/>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2700000">
            <a:off x="388736" y="-932562"/>
            <a:ext cx="1865124" cy="1865124"/>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3613393">
            <a:off x="-862576" y="8106910"/>
            <a:ext cx="2652734" cy="5117169"/>
            <a:chOff x="0" y="0"/>
            <a:chExt cx="682626" cy="1316796"/>
          </a:xfrm>
        </p:grpSpPr>
        <p:sp>
          <p:nvSpPr>
            <p:cNvPr id="21" name="Freeform 21"/>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22" name="TextBox 22"/>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grpSp>
        <p:nvGrpSpPr>
          <p:cNvPr id="23" name="Group 23"/>
          <p:cNvGrpSpPr/>
          <p:nvPr/>
        </p:nvGrpSpPr>
        <p:grpSpPr>
          <a:xfrm rot="-3613393">
            <a:off x="-862576" y="8598018"/>
            <a:ext cx="2652734" cy="5117169"/>
            <a:chOff x="0" y="0"/>
            <a:chExt cx="682626" cy="1316796"/>
          </a:xfrm>
        </p:grpSpPr>
        <p:sp>
          <p:nvSpPr>
            <p:cNvPr id="24" name="Freeform 24"/>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2D56A3"/>
            </a:solidFill>
          </p:spPr>
          <p:txBody>
            <a:bodyPr/>
            <a:lstStyle/>
            <a:p>
              <a:endParaRPr lang="en-US"/>
            </a:p>
          </p:txBody>
        </p:sp>
        <p:sp>
          <p:nvSpPr>
            <p:cNvPr id="25" name="TextBox 25"/>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grpSp>
        <p:nvGrpSpPr>
          <p:cNvPr id="26" name="Group 26"/>
          <p:cNvGrpSpPr/>
          <p:nvPr/>
        </p:nvGrpSpPr>
        <p:grpSpPr>
          <a:xfrm rot="3586398">
            <a:off x="16496815" y="8585827"/>
            <a:ext cx="2652734" cy="5117169"/>
            <a:chOff x="0" y="0"/>
            <a:chExt cx="682626" cy="1316796"/>
          </a:xfrm>
        </p:grpSpPr>
        <p:sp>
          <p:nvSpPr>
            <p:cNvPr id="27" name="Freeform 27"/>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2D56A3"/>
            </a:solidFill>
          </p:spPr>
          <p:txBody>
            <a:bodyPr/>
            <a:lstStyle/>
            <a:p>
              <a:endParaRPr lang="en-US"/>
            </a:p>
          </p:txBody>
        </p:sp>
        <p:sp>
          <p:nvSpPr>
            <p:cNvPr id="28" name="TextBox 28"/>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sp>
        <p:nvSpPr>
          <p:cNvPr id="29" name="Freeform 29"/>
          <p:cNvSpPr/>
          <p:nvPr/>
        </p:nvSpPr>
        <p:spPr>
          <a:xfrm>
            <a:off x="2640140" y="5562825"/>
            <a:ext cx="691132" cy="691132"/>
          </a:xfrm>
          <a:custGeom>
            <a:avLst/>
            <a:gdLst/>
            <a:ahLst/>
            <a:cxnLst/>
            <a:rect l="l" t="t" r="r" b="b"/>
            <a:pathLst>
              <a:path w="691132" h="691132">
                <a:moveTo>
                  <a:pt x="0" y="0"/>
                </a:moveTo>
                <a:lnTo>
                  <a:pt x="691131" y="0"/>
                </a:lnTo>
                <a:lnTo>
                  <a:pt x="691131" y="691132"/>
                </a:lnTo>
                <a:lnTo>
                  <a:pt x="0" y="691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0" name="TextBox 30"/>
          <p:cNvSpPr txBox="1"/>
          <p:nvPr/>
        </p:nvSpPr>
        <p:spPr>
          <a:xfrm>
            <a:off x="5817351" y="726919"/>
            <a:ext cx="6653298" cy="1251278"/>
          </a:xfrm>
          <a:prstGeom prst="rect">
            <a:avLst/>
          </a:prstGeom>
        </p:spPr>
        <p:txBody>
          <a:bodyPr lIns="0" tIns="0" rIns="0" bIns="0" rtlCol="0" anchor="t">
            <a:spAutoFit/>
          </a:bodyPr>
          <a:lstStyle/>
          <a:p>
            <a:pPr algn="ctr">
              <a:lnSpc>
                <a:spcPts val="9781"/>
              </a:lnSpc>
              <a:spcBef>
                <a:spcPct val="0"/>
              </a:spcBef>
            </a:pPr>
            <a:r>
              <a:rPr lang="en-US" sz="6987" b="1">
                <a:solidFill>
                  <a:srgbClr val="662D91"/>
                </a:solidFill>
                <a:latin typeface="Poppins Semi-Bold"/>
                <a:ea typeface="Poppins Semi-Bold"/>
                <a:cs typeface="Poppins Semi-Bold"/>
                <a:sym typeface="Poppins Semi-Bold"/>
              </a:rPr>
              <a:t>21 and Able</a:t>
            </a:r>
          </a:p>
        </p:txBody>
      </p:sp>
      <p:sp>
        <p:nvSpPr>
          <p:cNvPr id="31" name="TextBox 31"/>
          <p:cNvSpPr txBox="1"/>
          <p:nvPr/>
        </p:nvSpPr>
        <p:spPr>
          <a:xfrm>
            <a:off x="2640140" y="2289309"/>
            <a:ext cx="14329019" cy="1670050"/>
          </a:xfrm>
          <a:prstGeom prst="rect">
            <a:avLst/>
          </a:prstGeom>
        </p:spPr>
        <p:txBody>
          <a:bodyPr lIns="0" tIns="0" rIns="0" bIns="0" rtlCol="0" anchor="t">
            <a:spAutoFit/>
          </a:bodyPr>
          <a:lstStyle/>
          <a:p>
            <a:pPr algn="l">
              <a:lnSpc>
                <a:spcPts val="4399"/>
              </a:lnSpc>
            </a:pPr>
            <a:r>
              <a:rPr lang="en-US" sz="3999" b="1">
                <a:solidFill>
                  <a:srgbClr val="000000"/>
                </a:solidFill>
                <a:latin typeface="Canva Sans Bold"/>
                <a:ea typeface="Canva Sans Bold"/>
                <a:cs typeface="Canva Sans Bold"/>
                <a:sym typeface="Canva Sans Bold"/>
              </a:rPr>
              <a:t>PEAL Center’s 21 and Able Project helps young adults with disabilities transition smoothly from the last day of high school to the first day of adult life. </a:t>
            </a:r>
          </a:p>
        </p:txBody>
      </p:sp>
      <p:sp>
        <p:nvSpPr>
          <p:cNvPr id="32" name="TextBox 32"/>
          <p:cNvSpPr txBox="1"/>
          <p:nvPr/>
        </p:nvSpPr>
        <p:spPr>
          <a:xfrm>
            <a:off x="2640140" y="4624806"/>
            <a:ext cx="7001545" cy="565150"/>
          </a:xfrm>
          <a:prstGeom prst="rect">
            <a:avLst/>
          </a:prstGeom>
        </p:spPr>
        <p:txBody>
          <a:bodyPr lIns="0" tIns="0" rIns="0" bIns="0" rtlCol="0" anchor="t">
            <a:spAutoFit/>
          </a:bodyPr>
          <a:lstStyle/>
          <a:p>
            <a:pPr algn="l">
              <a:lnSpc>
                <a:spcPts val="4399"/>
              </a:lnSpc>
            </a:pPr>
            <a:r>
              <a:rPr lang="en-US" sz="3999" b="1">
                <a:solidFill>
                  <a:srgbClr val="000000"/>
                </a:solidFill>
                <a:latin typeface="Canva Sans Bold"/>
                <a:ea typeface="Canva Sans Bold"/>
                <a:cs typeface="Canva Sans Bold"/>
                <a:sym typeface="Canva Sans Bold"/>
              </a:rPr>
              <a:t>PEAL works with families to: </a:t>
            </a:r>
          </a:p>
        </p:txBody>
      </p:sp>
      <p:sp>
        <p:nvSpPr>
          <p:cNvPr id="33" name="TextBox 33"/>
          <p:cNvSpPr txBox="1"/>
          <p:nvPr/>
        </p:nvSpPr>
        <p:spPr>
          <a:xfrm>
            <a:off x="3534261" y="5438491"/>
            <a:ext cx="13725039" cy="977900"/>
          </a:xfrm>
          <a:prstGeom prst="rect">
            <a:avLst/>
          </a:prstGeom>
        </p:spPr>
        <p:txBody>
          <a:bodyPr lIns="0" tIns="0" rIns="0" bIns="0" rtlCol="0" anchor="t">
            <a:spAutoFit/>
          </a:bodyPr>
          <a:lstStyle/>
          <a:p>
            <a:pPr algn="l">
              <a:lnSpc>
                <a:spcPts val="3850"/>
              </a:lnSpc>
            </a:pPr>
            <a:r>
              <a:rPr lang="en-US" sz="3500">
                <a:solidFill>
                  <a:srgbClr val="000000"/>
                </a:solidFill>
                <a:latin typeface="Canva Sans"/>
                <a:ea typeface="Canva Sans"/>
                <a:cs typeface="Canva Sans"/>
                <a:sym typeface="Canva Sans"/>
              </a:rPr>
              <a:t>Provide drop-in sessions for support, information </a:t>
            </a:r>
          </a:p>
          <a:p>
            <a:pPr algn="l">
              <a:lnSpc>
                <a:spcPts val="3850"/>
              </a:lnSpc>
            </a:pPr>
            <a:r>
              <a:rPr lang="en-US" sz="3500">
                <a:solidFill>
                  <a:srgbClr val="000000"/>
                </a:solidFill>
                <a:latin typeface="Canva Sans"/>
                <a:ea typeface="Canva Sans"/>
                <a:cs typeface="Canva Sans"/>
                <a:sym typeface="Canva Sans"/>
              </a:rPr>
              <a:t>and training</a:t>
            </a:r>
          </a:p>
        </p:txBody>
      </p:sp>
      <p:sp>
        <p:nvSpPr>
          <p:cNvPr id="34" name="TextBox 34"/>
          <p:cNvSpPr txBox="1"/>
          <p:nvPr/>
        </p:nvSpPr>
        <p:spPr>
          <a:xfrm>
            <a:off x="3534261" y="6806916"/>
            <a:ext cx="13725039" cy="977900"/>
          </a:xfrm>
          <a:prstGeom prst="rect">
            <a:avLst/>
          </a:prstGeom>
        </p:spPr>
        <p:txBody>
          <a:bodyPr lIns="0" tIns="0" rIns="0" bIns="0" rtlCol="0" anchor="t">
            <a:spAutoFit/>
          </a:bodyPr>
          <a:lstStyle/>
          <a:p>
            <a:pPr algn="l">
              <a:lnSpc>
                <a:spcPts val="3850"/>
              </a:lnSpc>
            </a:pPr>
            <a:r>
              <a:rPr lang="en-US" sz="3500">
                <a:solidFill>
                  <a:srgbClr val="000000"/>
                </a:solidFill>
                <a:latin typeface="Canva Sans"/>
                <a:ea typeface="Canva Sans"/>
                <a:cs typeface="Canva Sans"/>
                <a:sym typeface="Canva Sans"/>
              </a:rPr>
              <a:t>Connect families to the community supports and services </a:t>
            </a:r>
          </a:p>
          <a:p>
            <a:pPr algn="l">
              <a:lnSpc>
                <a:spcPts val="3850"/>
              </a:lnSpc>
            </a:pPr>
            <a:r>
              <a:rPr lang="en-US" sz="3500">
                <a:solidFill>
                  <a:srgbClr val="000000"/>
                </a:solidFill>
                <a:latin typeface="Canva Sans"/>
                <a:ea typeface="Canva Sans"/>
                <a:cs typeface="Canva Sans"/>
                <a:sym typeface="Canva Sans"/>
              </a:rPr>
              <a:t>they need</a:t>
            </a:r>
          </a:p>
        </p:txBody>
      </p:sp>
      <p:sp>
        <p:nvSpPr>
          <p:cNvPr id="35" name="TextBox 35"/>
          <p:cNvSpPr txBox="1"/>
          <p:nvPr/>
        </p:nvSpPr>
        <p:spPr>
          <a:xfrm>
            <a:off x="3534261" y="8175341"/>
            <a:ext cx="13108967" cy="977900"/>
          </a:xfrm>
          <a:prstGeom prst="rect">
            <a:avLst/>
          </a:prstGeom>
        </p:spPr>
        <p:txBody>
          <a:bodyPr lIns="0" tIns="0" rIns="0" bIns="0" rtlCol="0" anchor="t">
            <a:spAutoFit/>
          </a:bodyPr>
          <a:lstStyle/>
          <a:p>
            <a:pPr algn="l">
              <a:lnSpc>
                <a:spcPts val="3850"/>
              </a:lnSpc>
            </a:pPr>
            <a:r>
              <a:rPr lang="en-US" sz="3500">
                <a:solidFill>
                  <a:srgbClr val="000000"/>
                </a:solidFill>
                <a:latin typeface="Canva Sans"/>
                <a:ea typeface="Canva Sans"/>
                <a:cs typeface="Canva Sans"/>
                <a:sym typeface="Canva Sans"/>
              </a:rPr>
              <a:t>Educate policymakers about the needs of young adults </a:t>
            </a:r>
          </a:p>
          <a:p>
            <a:pPr algn="l">
              <a:lnSpc>
                <a:spcPts val="3850"/>
              </a:lnSpc>
            </a:pPr>
            <a:r>
              <a:rPr lang="en-US" sz="3500">
                <a:solidFill>
                  <a:srgbClr val="000000"/>
                </a:solidFill>
                <a:latin typeface="Canva Sans"/>
                <a:ea typeface="Canva Sans"/>
                <a:cs typeface="Canva Sans"/>
                <a:sym typeface="Canva Sans"/>
              </a:rPr>
              <a:t>in transition to adulthood</a:t>
            </a:r>
          </a:p>
        </p:txBody>
      </p:sp>
      <p:sp>
        <p:nvSpPr>
          <p:cNvPr id="36" name="Freeform 36"/>
          <p:cNvSpPr/>
          <p:nvPr/>
        </p:nvSpPr>
        <p:spPr>
          <a:xfrm>
            <a:off x="2640140" y="6931250"/>
            <a:ext cx="691132" cy="691132"/>
          </a:xfrm>
          <a:custGeom>
            <a:avLst/>
            <a:gdLst/>
            <a:ahLst/>
            <a:cxnLst/>
            <a:rect l="l" t="t" r="r" b="b"/>
            <a:pathLst>
              <a:path w="691132" h="691132">
                <a:moveTo>
                  <a:pt x="0" y="0"/>
                </a:moveTo>
                <a:lnTo>
                  <a:pt x="691131" y="0"/>
                </a:lnTo>
                <a:lnTo>
                  <a:pt x="691131" y="691132"/>
                </a:lnTo>
                <a:lnTo>
                  <a:pt x="0" y="691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7" name="Freeform 37"/>
          <p:cNvSpPr/>
          <p:nvPr/>
        </p:nvSpPr>
        <p:spPr>
          <a:xfrm>
            <a:off x="2640140" y="8299675"/>
            <a:ext cx="691132" cy="691132"/>
          </a:xfrm>
          <a:custGeom>
            <a:avLst/>
            <a:gdLst/>
            <a:ahLst/>
            <a:cxnLst/>
            <a:rect l="l" t="t" r="r" b="b"/>
            <a:pathLst>
              <a:path w="691132" h="691132">
                <a:moveTo>
                  <a:pt x="0" y="0"/>
                </a:moveTo>
                <a:lnTo>
                  <a:pt x="691131" y="0"/>
                </a:lnTo>
                <a:lnTo>
                  <a:pt x="691131" y="691132"/>
                </a:lnTo>
                <a:lnTo>
                  <a:pt x="0" y="691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868204">
            <a:off x="14967711" y="-2854883"/>
            <a:ext cx="4076219" cy="7997089"/>
            <a:chOff x="0" y="0"/>
            <a:chExt cx="1073572" cy="2106229"/>
          </a:xfrm>
        </p:grpSpPr>
        <p:sp>
          <p:nvSpPr>
            <p:cNvPr id="3" name="Freeform 3"/>
            <p:cNvSpPr/>
            <p:nvPr/>
          </p:nvSpPr>
          <p:spPr>
            <a:xfrm>
              <a:off x="0" y="0"/>
              <a:ext cx="1073572" cy="2106229"/>
            </a:xfrm>
            <a:custGeom>
              <a:avLst/>
              <a:gdLst/>
              <a:ahLst/>
              <a:cxnLst/>
              <a:rect l="l" t="t" r="r" b="b"/>
              <a:pathLst>
                <a:path w="1073572" h="2106229">
                  <a:moveTo>
                    <a:pt x="0" y="0"/>
                  </a:moveTo>
                  <a:lnTo>
                    <a:pt x="1073572" y="0"/>
                  </a:lnTo>
                  <a:lnTo>
                    <a:pt x="1073572" y="2106229"/>
                  </a:lnTo>
                  <a:lnTo>
                    <a:pt x="0" y="2106229"/>
                  </a:lnTo>
                  <a:close/>
                </a:path>
              </a:pathLst>
            </a:custGeom>
            <a:solidFill>
              <a:srgbClr val="F4F4F4"/>
            </a:solidFill>
          </p:spPr>
          <p:txBody>
            <a:bodyPr/>
            <a:lstStyle/>
            <a:p>
              <a:endParaRPr lang="en-US"/>
            </a:p>
          </p:txBody>
        </p:sp>
        <p:sp>
          <p:nvSpPr>
            <p:cNvPr id="4" name="TextBox 4"/>
            <p:cNvSpPr txBox="1"/>
            <p:nvPr/>
          </p:nvSpPr>
          <p:spPr>
            <a:xfrm>
              <a:off x="0" y="-38100"/>
              <a:ext cx="1073572" cy="214432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2700000">
            <a:off x="15253863" y="-3053768"/>
            <a:ext cx="4076219" cy="7997089"/>
            <a:chOff x="0" y="0"/>
            <a:chExt cx="1073572" cy="2106229"/>
          </a:xfrm>
        </p:grpSpPr>
        <p:sp>
          <p:nvSpPr>
            <p:cNvPr id="6" name="Freeform 6"/>
            <p:cNvSpPr/>
            <p:nvPr/>
          </p:nvSpPr>
          <p:spPr>
            <a:xfrm>
              <a:off x="0" y="0"/>
              <a:ext cx="1073572" cy="2106229"/>
            </a:xfrm>
            <a:custGeom>
              <a:avLst/>
              <a:gdLst/>
              <a:ahLst/>
              <a:cxnLst/>
              <a:rect l="l" t="t" r="r" b="b"/>
              <a:pathLst>
                <a:path w="1073572" h="2106229">
                  <a:moveTo>
                    <a:pt x="0" y="0"/>
                  </a:moveTo>
                  <a:lnTo>
                    <a:pt x="1073572" y="0"/>
                  </a:lnTo>
                  <a:lnTo>
                    <a:pt x="1073572" y="2106229"/>
                  </a:lnTo>
                  <a:lnTo>
                    <a:pt x="0" y="2106229"/>
                  </a:lnTo>
                  <a:close/>
                </a:path>
              </a:pathLst>
            </a:custGeom>
            <a:solidFill>
              <a:srgbClr val="19A49D"/>
            </a:solidFill>
          </p:spPr>
          <p:txBody>
            <a:bodyPr/>
            <a:lstStyle/>
            <a:p>
              <a:endParaRPr lang="en-US"/>
            </a:p>
          </p:txBody>
        </p:sp>
        <p:sp>
          <p:nvSpPr>
            <p:cNvPr id="7" name="TextBox 7"/>
            <p:cNvSpPr txBox="1"/>
            <p:nvPr/>
          </p:nvSpPr>
          <p:spPr>
            <a:xfrm>
              <a:off x="0" y="-38100"/>
              <a:ext cx="1073572" cy="21443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805667">
            <a:off x="16450254" y="-3312104"/>
            <a:ext cx="4076219" cy="7997089"/>
            <a:chOff x="0" y="0"/>
            <a:chExt cx="1073572" cy="2106229"/>
          </a:xfrm>
        </p:grpSpPr>
        <p:sp>
          <p:nvSpPr>
            <p:cNvPr id="9" name="Freeform 9"/>
            <p:cNvSpPr/>
            <p:nvPr/>
          </p:nvSpPr>
          <p:spPr>
            <a:xfrm>
              <a:off x="0" y="0"/>
              <a:ext cx="1073572" cy="2106229"/>
            </a:xfrm>
            <a:custGeom>
              <a:avLst/>
              <a:gdLst/>
              <a:ahLst/>
              <a:cxnLst/>
              <a:rect l="l" t="t" r="r" b="b"/>
              <a:pathLst>
                <a:path w="1073572" h="2106229">
                  <a:moveTo>
                    <a:pt x="0" y="0"/>
                  </a:moveTo>
                  <a:lnTo>
                    <a:pt x="1073572" y="0"/>
                  </a:lnTo>
                  <a:lnTo>
                    <a:pt x="1073572" y="2106229"/>
                  </a:lnTo>
                  <a:lnTo>
                    <a:pt x="0" y="2106229"/>
                  </a:lnTo>
                  <a:close/>
                </a:path>
              </a:pathLst>
            </a:custGeom>
            <a:solidFill>
              <a:srgbClr val="2D56A3"/>
            </a:solidFill>
          </p:spPr>
          <p:txBody>
            <a:bodyPr/>
            <a:lstStyle/>
            <a:p>
              <a:endParaRPr lang="en-US"/>
            </a:p>
          </p:txBody>
        </p:sp>
        <p:sp>
          <p:nvSpPr>
            <p:cNvPr id="10" name="TextBox 10"/>
            <p:cNvSpPr txBox="1"/>
            <p:nvPr/>
          </p:nvSpPr>
          <p:spPr>
            <a:xfrm>
              <a:off x="0" y="-38100"/>
              <a:ext cx="1073572" cy="2144329"/>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918756">
            <a:off x="17461848" y="-3657088"/>
            <a:ext cx="4076219" cy="7997089"/>
            <a:chOff x="0" y="0"/>
            <a:chExt cx="1073572" cy="2106229"/>
          </a:xfrm>
        </p:grpSpPr>
        <p:sp>
          <p:nvSpPr>
            <p:cNvPr id="12" name="Freeform 12"/>
            <p:cNvSpPr/>
            <p:nvPr/>
          </p:nvSpPr>
          <p:spPr>
            <a:xfrm>
              <a:off x="0" y="0"/>
              <a:ext cx="1073572" cy="2106229"/>
            </a:xfrm>
            <a:custGeom>
              <a:avLst/>
              <a:gdLst/>
              <a:ahLst/>
              <a:cxnLst/>
              <a:rect l="l" t="t" r="r" b="b"/>
              <a:pathLst>
                <a:path w="1073572" h="2106229">
                  <a:moveTo>
                    <a:pt x="0" y="0"/>
                  </a:moveTo>
                  <a:lnTo>
                    <a:pt x="1073572" y="0"/>
                  </a:lnTo>
                  <a:lnTo>
                    <a:pt x="1073572" y="2106229"/>
                  </a:lnTo>
                  <a:lnTo>
                    <a:pt x="0" y="2106229"/>
                  </a:lnTo>
                  <a:close/>
                </a:path>
              </a:pathLst>
            </a:custGeom>
            <a:solidFill>
              <a:srgbClr val="662D91"/>
            </a:solidFill>
          </p:spPr>
          <p:txBody>
            <a:bodyPr/>
            <a:lstStyle/>
            <a:p>
              <a:endParaRPr lang="en-US"/>
            </a:p>
          </p:txBody>
        </p:sp>
        <p:sp>
          <p:nvSpPr>
            <p:cNvPr id="13" name="TextBox 13"/>
            <p:cNvSpPr txBox="1"/>
            <p:nvPr/>
          </p:nvSpPr>
          <p:spPr>
            <a:xfrm>
              <a:off x="0" y="-38100"/>
              <a:ext cx="1073572" cy="2144329"/>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728267" y="5190386"/>
            <a:ext cx="954721" cy="893966"/>
          </a:xfrm>
          <a:custGeom>
            <a:avLst/>
            <a:gdLst/>
            <a:ahLst/>
            <a:cxnLst/>
            <a:rect l="l" t="t" r="r" b="b"/>
            <a:pathLst>
              <a:path w="954721" h="893966">
                <a:moveTo>
                  <a:pt x="0" y="0"/>
                </a:moveTo>
                <a:lnTo>
                  <a:pt x="954721" y="0"/>
                </a:lnTo>
                <a:lnTo>
                  <a:pt x="954721" y="893966"/>
                </a:lnTo>
                <a:lnTo>
                  <a:pt x="0" y="8939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728267" y="1170234"/>
            <a:ext cx="11295147" cy="1362075"/>
          </a:xfrm>
          <a:prstGeom prst="rect">
            <a:avLst/>
          </a:prstGeom>
        </p:spPr>
        <p:txBody>
          <a:bodyPr lIns="0" tIns="0" rIns="0" bIns="0" rtlCol="0" anchor="t">
            <a:spAutoFit/>
          </a:bodyPr>
          <a:lstStyle/>
          <a:p>
            <a:pPr algn="l">
              <a:lnSpc>
                <a:spcPts val="10500"/>
              </a:lnSpc>
              <a:spcBef>
                <a:spcPct val="0"/>
              </a:spcBef>
            </a:pPr>
            <a:r>
              <a:rPr lang="en-US" sz="7500" b="1">
                <a:solidFill>
                  <a:srgbClr val="662D91"/>
                </a:solidFill>
                <a:latin typeface="Poppins Semi-Bold"/>
                <a:ea typeface="Poppins Semi-Bold"/>
                <a:cs typeface="Poppins Semi-Bold"/>
                <a:sym typeface="Poppins Semi-Bold"/>
              </a:rPr>
              <a:t>Elevatus Trainings</a:t>
            </a:r>
          </a:p>
        </p:txBody>
      </p:sp>
      <p:sp>
        <p:nvSpPr>
          <p:cNvPr id="16" name="TextBox 16"/>
          <p:cNvSpPr txBox="1"/>
          <p:nvPr/>
        </p:nvSpPr>
        <p:spPr>
          <a:xfrm>
            <a:off x="2969141" y="5089364"/>
            <a:ext cx="10347303" cy="1096010"/>
          </a:xfrm>
          <a:prstGeom prst="rect">
            <a:avLst/>
          </a:prstGeom>
        </p:spPr>
        <p:txBody>
          <a:bodyPr lIns="0" tIns="0" rIns="0" bIns="0" rtlCol="0" anchor="t">
            <a:spAutoFit/>
          </a:bodyPr>
          <a:lstStyle/>
          <a:p>
            <a:pPr algn="l">
              <a:lnSpc>
                <a:spcPts val="4180"/>
              </a:lnSpc>
            </a:pPr>
            <a:r>
              <a:rPr lang="en-US" sz="3800" b="1">
                <a:solidFill>
                  <a:srgbClr val="000000"/>
                </a:solidFill>
                <a:latin typeface="Poppins Semi-Bold"/>
                <a:ea typeface="Poppins Semi-Bold"/>
                <a:cs typeface="Poppins Semi-Bold"/>
                <a:sym typeface="Poppins Semi-Bold"/>
              </a:rPr>
              <a:t>Honest Conversations: Safe Relationships &amp; Sexuality</a:t>
            </a:r>
          </a:p>
        </p:txBody>
      </p:sp>
      <p:sp>
        <p:nvSpPr>
          <p:cNvPr id="17" name="TextBox 17"/>
          <p:cNvSpPr txBox="1"/>
          <p:nvPr/>
        </p:nvSpPr>
        <p:spPr>
          <a:xfrm>
            <a:off x="2969141" y="7090884"/>
            <a:ext cx="10972464" cy="1096010"/>
          </a:xfrm>
          <a:prstGeom prst="rect">
            <a:avLst/>
          </a:prstGeom>
        </p:spPr>
        <p:txBody>
          <a:bodyPr lIns="0" tIns="0" rIns="0" bIns="0" rtlCol="0" anchor="t">
            <a:spAutoFit/>
          </a:bodyPr>
          <a:lstStyle/>
          <a:p>
            <a:pPr algn="l">
              <a:lnSpc>
                <a:spcPts val="4180"/>
              </a:lnSpc>
            </a:pPr>
            <a:r>
              <a:rPr lang="en-US" sz="3800" b="1">
                <a:solidFill>
                  <a:srgbClr val="000000"/>
                </a:solidFill>
                <a:latin typeface="Poppins Semi-Bold"/>
                <a:ea typeface="Poppins Semi-Bold"/>
                <a:cs typeface="Poppins Semi-Bold"/>
                <a:sym typeface="Poppins Semi-Bold"/>
              </a:rPr>
              <a:t>Positive Relationships for Young People with Disabilities: Friends, Dating, and Beyond</a:t>
            </a:r>
          </a:p>
        </p:txBody>
      </p:sp>
      <p:sp>
        <p:nvSpPr>
          <p:cNvPr id="18" name="TextBox 18"/>
          <p:cNvSpPr txBox="1"/>
          <p:nvPr/>
        </p:nvSpPr>
        <p:spPr>
          <a:xfrm>
            <a:off x="1728267" y="3069575"/>
            <a:ext cx="12991746" cy="1619885"/>
          </a:xfrm>
          <a:prstGeom prst="rect">
            <a:avLst/>
          </a:prstGeom>
        </p:spPr>
        <p:txBody>
          <a:bodyPr lIns="0" tIns="0" rIns="0" bIns="0" rtlCol="0" anchor="t">
            <a:spAutoFit/>
          </a:bodyPr>
          <a:lstStyle/>
          <a:p>
            <a:pPr algn="l">
              <a:lnSpc>
                <a:spcPts val="4180"/>
              </a:lnSpc>
            </a:pPr>
            <a:r>
              <a:rPr lang="en-US" sz="3800" b="1">
                <a:solidFill>
                  <a:srgbClr val="000000"/>
                </a:solidFill>
                <a:latin typeface="Poppins Semi-Bold"/>
                <a:ea typeface="Poppins Semi-Bold"/>
                <a:cs typeface="Poppins Semi-Bold"/>
                <a:sym typeface="Poppins Semi-Bold"/>
              </a:rPr>
              <a:t>PEAL offers trainings for families, professionals, and young people to learn more about relationships and sexuality for young people with disabilities. </a:t>
            </a:r>
          </a:p>
        </p:txBody>
      </p:sp>
      <p:sp>
        <p:nvSpPr>
          <p:cNvPr id="19" name="Freeform 19"/>
          <p:cNvSpPr/>
          <p:nvPr/>
        </p:nvSpPr>
        <p:spPr>
          <a:xfrm>
            <a:off x="1728267" y="7191906"/>
            <a:ext cx="954721" cy="893966"/>
          </a:xfrm>
          <a:custGeom>
            <a:avLst/>
            <a:gdLst/>
            <a:ahLst/>
            <a:cxnLst/>
            <a:rect l="l" t="t" r="r" b="b"/>
            <a:pathLst>
              <a:path w="954721" h="893966">
                <a:moveTo>
                  <a:pt x="0" y="0"/>
                </a:moveTo>
                <a:lnTo>
                  <a:pt x="954721" y="0"/>
                </a:lnTo>
                <a:lnTo>
                  <a:pt x="954721" y="893966"/>
                </a:lnTo>
                <a:lnTo>
                  <a:pt x="0" y="8939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TextBox 20"/>
          <p:cNvSpPr txBox="1"/>
          <p:nvPr/>
        </p:nvSpPr>
        <p:spPr>
          <a:xfrm>
            <a:off x="2969141" y="6185374"/>
            <a:ext cx="10347303" cy="572135"/>
          </a:xfrm>
          <a:prstGeom prst="rect">
            <a:avLst/>
          </a:prstGeom>
        </p:spPr>
        <p:txBody>
          <a:bodyPr lIns="0" tIns="0" rIns="0" bIns="0" rtlCol="0" anchor="t">
            <a:spAutoFit/>
          </a:bodyPr>
          <a:lstStyle/>
          <a:p>
            <a:pPr algn="l">
              <a:lnSpc>
                <a:spcPts val="4180"/>
              </a:lnSpc>
            </a:pPr>
            <a:r>
              <a:rPr lang="en-US" sz="3800">
                <a:solidFill>
                  <a:srgbClr val="000000"/>
                </a:solidFill>
                <a:latin typeface="Poppins"/>
                <a:ea typeface="Poppins"/>
                <a:cs typeface="Poppins"/>
                <a:sym typeface="Poppins"/>
              </a:rPr>
              <a:t>A training for parents &amp; caregivers</a:t>
            </a:r>
          </a:p>
        </p:txBody>
      </p:sp>
      <p:sp>
        <p:nvSpPr>
          <p:cNvPr id="21" name="TextBox 21"/>
          <p:cNvSpPr txBox="1"/>
          <p:nvPr/>
        </p:nvSpPr>
        <p:spPr>
          <a:xfrm>
            <a:off x="2969141" y="8276333"/>
            <a:ext cx="13821242" cy="1619885"/>
          </a:xfrm>
          <a:prstGeom prst="rect">
            <a:avLst/>
          </a:prstGeom>
        </p:spPr>
        <p:txBody>
          <a:bodyPr lIns="0" tIns="0" rIns="0" bIns="0" rtlCol="0" anchor="t">
            <a:spAutoFit/>
          </a:bodyPr>
          <a:lstStyle/>
          <a:p>
            <a:pPr algn="l">
              <a:lnSpc>
                <a:spcPts val="4180"/>
              </a:lnSpc>
            </a:pPr>
            <a:r>
              <a:rPr lang="en-US" sz="3800">
                <a:solidFill>
                  <a:srgbClr val="000000"/>
                </a:solidFill>
                <a:latin typeface="Poppins"/>
                <a:ea typeface="Poppins"/>
                <a:cs typeface="Poppins"/>
                <a:sym typeface="Poppins"/>
              </a:rPr>
              <a:t>Parents register their young person to participate independently in sessions covering relationships, dating, consent, and more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818509">
            <a:off x="15988099" y="3748489"/>
            <a:ext cx="11257445" cy="10122315"/>
            <a:chOff x="0" y="0"/>
            <a:chExt cx="4761579" cy="4281451"/>
          </a:xfrm>
        </p:grpSpPr>
        <p:sp>
          <p:nvSpPr>
            <p:cNvPr id="3" name="Freeform 3"/>
            <p:cNvSpPr/>
            <p:nvPr/>
          </p:nvSpPr>
          <p:spPr>
            <a:xfrm>
              <a:off x="0" y="0"/>
              <a:ext cx="4761579" cy="4281451"/>
            </a:xfrm>
            <a:custGeom>
              <a:avLst/>
              <a:gdLst/>
              <a:ahLst/>
              <a:cxnLst/>
              <a:rect l="l" t="t" r="r" b="b"/>
              <a:pathLst>
                <a:path w="4761579" h="4281451">
                  <a:moveTo>
                    <a:pt x="0" y="0"/>
                  </a:moveTo>
                  <a:lnTo>
                    <a:pt x="4761579" y="0"/>
                  </a:lnTo>
                  <a:lnTo>
                    <a:pt x="4761579" y="4281451"/>
                  </a:lnTo>
                  <a:lnTo>
                    <a:pt x="0" y="4281451"/>
                  </a:lnTo>
                  <a:close/>
                </a:path>
              </a:pathLst>
            </a:custGeom>
            <a:solidFill>
              <a:srgbClr val="F4F4F4"/>
            </a:solidFill>
          </p:spPr>
          <p:txBody>
            <a:bodyPr/>
            <a:lstStyle/>
            <a:p>
              <a:endParaRPr lang="en-US"/>
            </a:p>
          </p:txBody>
        </p:sp>
        <p:sp>
          <p:nvSpPr>
            <p:cNvPr id="4" name="TextBox 4"/>
            <p:cNvSpPr txBox="1"/>
            <p:nvPr/>
          </p:nvSpPr>
          <p:spPr>
            <a:xfrm>
              <a:off x="0" y="-19050"/>
              <a:ext cx="4761579" cy="4300501"/>
            </a:xfrm>
            <a:prstGeom prst="rect">
              <a:avLst/>
            </a:prstGeom>
          </p:spPr>
          <p:txBody>
            <a:bodyPr lIns="31632" tIns="31632" rIns="31632" bIns="31632" rtlCol="0" anchor="ctr"/>
            <a:lstStyle/>
            <a:p>
              <a:pPr algn="ctr">
                <a:lnSpc>
                  <a:spcPts val="1656"/>
                </a:lnSpc>
                <a:spcBef>
                  <a:spcPct val="0"/>
                </a:spcBef>
              </a:pPr>
              <a:endParaRPr/>
            </a:p>
          </p:txBody>
        </p:sp>
      </p:grpSp>
      <p:grpSp>
        <p:nvGrpSpPr>
          <p:cNvPr id="5" name="Group 5"/>
          <p:cNvGrpSpPr/>
          <p:nvPr/>
        </p:nvGrpSpPr>
        <p:grpSpPr>
          <a:xfrm rot="-3605793">
            <a:off x="16339296" y="4002352"/>
            <a:ext cx="11257445" cy="10122315"/>
            <a:chOff x="0" y="0"/>
            <a:chExt cx="4761579" cy="4281451"/>
          </a:xfrm>
        </p:grpSpPr>
        <p:sp>
          <p:nvSpPr>
            <p:cNvPr id="6" name="Freeform 6"/>
            <p:cNvSpPr/>
            <p:nvPr/>
          </p:nvSpPr>
          <p:spPr>
            <a:xfrm>
              <a:off x="0" y="0"/>
              <a:ext cx="4761579" cy="4281451"/>
            </a:xfrm>
            <a:custGeom>
              <a:avLst/>
              <a:gdLst/>
              <a:ahLst/>
              <a:cxnLst/>
              <a:rect l="l" t="t" r="r" b="b"/>
              <a:pathLst>
                <a:path w="4761579" h="4281451">
                  <a:moveTo>
                    <a:pt x="0" y="0"/>
                  </a:moveTo>
                  <a:lnTo>
                    <a:pt x="4761579" y="0"/>
                  </a:lnTo>
                  <a:lnTo>
                    <a:pt x="4761579" y="4281451"/>
                  </a:lnTo>
                  <a:lnTo>
                    <a:pt x="0" y="4281451"/>
                  </a:lnTo>
                  <a:close/>
                </a:path>
              </a:pathLst>
            </a:custGeom>
            <a:solidFill>
              <a:srgbClr val="662D91"/>
            </a:solidFill>
          </p:spPr>
          <p:txBody>
            <a:bodyPr/>
            <a:lstStyle/>
            <a:p>
              <a:endParaRPr lang="en-US"/>
            </a:p>
          </p:txBody>
        </p:sp>
        <p:sp>
          <p:nvSpPr>
            <p:cNvPr id="7" name="TextBox 7"/>
            <p:cNvSpPr txBox="1"/>
            <p:nvPr/>
          </p:nvSpPr>
          <p:spPr>
            <a:xfrm>
              <a:off x="0" y="-19050"/>
              <a:ext cx="4761579" cy="4300501"/>
            </a:xfrm>
            <a:prstGeom prst="rect">
              <a:avLst/>
            </a:prstGeom>
          </p:spPr>
          <p:txBody>
            <a:bodyPr lIns="31632" tIns="31632" rIns="31632" bIns="31632" rtlCol="0" anchor="ctr"/>
            <a:lstStyle/>
            <a:p>
              <a:pPr algn="ctr">
                <a:lnSpc>
                  <a:spcPts val="1656"/>
                </a:lnSpc>
                <a:spcBef>
                  <a:spcPct val="0"/>
                </a:spcBef>
              </a:pPr>
              <a:endParaRPr/>
            </a:p>
          </p:txBody>
        </p:sp>
      </p:grpSp>
      <p:grpSp>
        <p:nvGrpSpPr>
          <p:cNvPr id="8" name="Group 8"/>
          <p:cNvGrpSpPr/>
          <p:nvPr/>
        </p:nvGrpSpPr>
        <p:grpSpPr>
          <a:xfrm rot="-2700000">
            <a:off x="17357045" y="5439628"/>
            <a:ext cx="11257445" cy="10122315"/>
            <a:chOff x="0" y="0"/>
            <a:chExt cx="4761579" cy="4281451"/>
          </a:xfrm>
        </p:grpSpPr>
        <p:sp>
          <p:nvSpPr>
            <p:cNvPr id="9" name="Freeform 9"/>
            <p:cNvSpPr/>
            <p:nvPr/>
          </p:nvSpPr>
          <p:spPr>
            <a:xfrm>
              <a:off x="0" y="0"/>
              <a:ext cx="4761579" cy="4281451"/>
            </a:xfrm>
            <a:custGeom>
              <a:avLst/>
              <a:gdLst/>
              <a:ahLst/>
              <a:cxnLst/>
              <a:rect l="l" t="t" r="r" b="b"/>
              <a:pathLst>
                <a:path w="4761579" h="4281451">
                  <a:moveTo>
                    <a:pt x="0" y="0"/>
                  </a:moveTo>
                  <a:lnTo>
                    <a:pt x="4761579" y="0"/>
                  </a:lnTo>
                  <a:lnTo>
                    <a:pt x="4761579" y="4281451"/>
                  </a:lnTo>
                  <a:lnTo>
                    <a:pt x="0" y="4281451"/>
                  </a:lnTo>
                  <a:close/>
                </a:path>
              </a:pathLst>
            </a:custGeom>
            <a:solidFill>
              <a:srgbClr val="2D56A3"/>
            </a:solidFill>
          </p:spPr>
          <p:txBody>
            <a:bodyPr/>
            <a:lstStyle/>
            <a:p>
              <a:endParaRPr lang="en-US"/>
            </a:p>
          </p:txBody>
        </p:sp>
        <p:sp>
          <p:nvSpPr>
            <p:cNvPr id="10" name="TextBox 10"/>
            <p:cNvSpPr txBox="1"/>
            <p:nvPr/>
          </p:nvSpPr>
          <p:spPr>
            <a:xfrm>
              <a:off x="0" y="-19050"/>
              <a:ext cx="4761579" cy="4300501"/>
            </a:xfrm>
            <a:prstGeom prst="rect">
              <a:avLst/>
            </a:prstGeom>
          </p:spPr>
          <p:txBody>
            <a:bodyPr lIns="31632" tIns="31632" rIns="31632" bIns="31632" rtlCol="0" anchor="ctr"/>
            <a:lstStyle/>
            <a:p>
              <a:pPr algn="ctr">
                <a:lnSpc>
                  <a:spcPts val="1656"/>
                </a:lnSpc>
                <a:spcBef>
                  <a:spcPct val="0"/>
                </a:spcBef>
              </a:pPr>
              <a:endParaRPr/>
            </a:p>
          </p:txBody>
        </p:sp>
      </p:grpSp>
      <p:grpSp>
        <p:nvGrpSpPr>
          <p:cNvPr id="11" name="Group 11"/>
          <p:cNvGrpSpPr/>
          <p:nvPr/>
        </p:nvGrpSpPr>
        <p:grpSpPr>
          <a:xfrm rot="2700000">
            <a:off x="-1350195" y="-4948159"/>
            <a:ext cx="4136276" cy="11241093"/>
            <a:chOff x="0" y="0"/>
            <a:chExt cx="703896" cy="1912967"/>
          </a:xfrm>
        </p:grpSpPr>
        <p:sp>
          <p:nvSpPr>
            <p:cNvPr id="12" name="Freeform 12"/>
            <p:cNvSpPr/>
            <p:nvPr/>
          </p:nvSpPr>
          <p:spPr>
            <a:xfrm>
              <a:off x="0" y="0"/>
              <a:ext cx="703896" cy="1912967"/>
            </a:xfrm>
            <a:custGeom>
              <a:avLst/>
              <a:gdLst/>
              <a:ahLst/>
              <a:cxnLst/>
              <a:rect l="l" t="t" r="r" b="b"/>
              <a:pathLst>
                <a:path w="703896" h="1912967">
                  <a:moveTo>
                    <a:pt x="0" y="0"/>
                  </a:moveTo>
                  <a:lnTo>
                    <a:pt x="703896" y="0"/>
                  </a:lnTo>
                  <a:lnTo>
                    <a:pt x="703896" y="1912967"/>
                  </a:lnTo>
                  <a:lnTo>
                    <a:pt x="0" y="1912967"/>
                  </a:lnTo>
                  <a:close/>
                </a:path>
              </a:pathLst>
            </a:custGeom>
            <a:solidFill>
              <a:srgbClr val="F4F4F4"/>
            </a:solidFill>
          </p:spPr>
          <p:txBody>
            <a:bodyPr/>
            <a:lstStyle/>
            <a:p>
              <a:endParaRPr lang="en-US"/>
            </a:p>
          </p:txBody>
        </p:sp>
        <p:sp>
          <p:nvSpPr>
            <p:cNvPr id="13" name="TextBox 13"/>
            <p:cNvSpPr txBox="1"/>
            <p:nvPr/>
          </p:nvSpPr>
          <p:spPr>
            <a:xfrm>
              <a:off x="0" y="-57150"/>
              <a:ext cx="703896" cy="1970117"/>
            </a:xfrm>
            <a:prstGeom prst="rect">
              <a:avLst/>
            </a:prstGeom>
          </p:spPr>
          <p:txBody>
            <a:bodyPr lIns="78621" tIns="78621" rIns="78621" bIns="78621" rtlCol="0" anchor="ctr"/>
            <a:lstStyle/>
            <a:p>
              <a:pPr algn="ctr">
                <a:lnSpc>
                  <a:spcPts val="4116"/>
                </a:lnSpc>
              </a:pPr>
              <a:endParaRPr/>
            </a:p>
          </p:txBody>
        </p:sp>
      </p:grpSp>
      <p:grpSp>
        <p:nvGrpSpPr>
          <p:cNvPr id="14" name="Group 14"/>
          <p:cNvGrpSpPr/>
          <p:nvPr/>
        </p:nvGrpSpPr>
        <p:grpSpPr>
          <a:xfrm rot="1783646">
            <a:off x="-2729383" y="-2099363"/>
            <a:ext cx="4011287" cy="7737839"/>
            <a:chOff x="0" y="0"/>
            <a:chExt cx="682626" cy="1316796"/>
          </a:xfrm>
        </p:grpSpPr>
        <p:sp>
          <p:nvSpPr>
            <p:cNvPr id="15" name="Freeform 15"/>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16" name="TextBox 16"/>
            <p:cNvSpPr txBox="1"/>
            <p:nvPr/>
          </p:nvSpPr>
          <p:spPr>
            <a:xfrm>
              <a:off x="0" y="-57150"/>
              <a:ext cx="682626" cy="1373946"/>
            </a:xfrm>
            <a:prstGeom prst="rect">
              <a:avLst/>
            </a:prstGeom>
          </p:spPr>
          <p:txBody>
            <a:bodyPr lIns="78621" tIns="78621" rIns="78621" bIns="78621" rtlCol="0" anchor="ctr"/>
            <a:lstStyle/>
            <a:p>
              <a:pPr algn="ctr">
                <a:lnSpc>
                  <a:spcPts val="4116"/>
                </a:lnSpc>
              </a:pPr>
              <a:endParaRPr/>
            </a:p>
          </p:txBody>
        </p:sp>
      </p:grpSp>
      <p:grpSp>
        <p:nvGrpSpPr>
          <p:cNvPr id="17" name="Group 17"/>
          <p:cNvGrpSpPr/>
          <p:nvPr/>
        </p:nvGrpSpPr>
        <p:grpSpPr>
          <a:xfrm rot="3600487">
            <a:off x="-440233" y="-4522547"/>
            <a:ext cx="4011287" cy="7737839"/>
            <a:chOff x="0" y="0"/>
            <a:chExt cx="682626" cy="1316796"/>
          </a:xfrm>
        </p:grpSpPr>
        <p:sp>
          <p:nvSpPr>
            <p:cNvPr id="18" name="Freeform 18"/>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2D56A3"/>
            </a:solidFill>
          </p:spPr>
          <p:txBody>
            <a:bodyPr/>
            <a:lstStyle/>
            <a:p>
              <a:endParaRPr lang="en-US"/>
            </a:p>
          </p:txBody>
        </p:sp>
        <p:sp>
          <p:nvSpPr>
            <p:cNvPr id="19" name="TextBox 19"/>
            <p:cNvSpPr txBox="1"/>
            <p:nvPr/>
          </p:nvSpPr>
          <p:spPr>
            <a:xfrm>
              <a:off x="0" y="-57150"/>
              <a:ext cx="682626" cy="1373946"/>
            </a:xfrm>
            <a:prstGeom prst="rect">
              <a:avLst/>
            </a:prstGeom>
          </p:spPr>
          <p:txBody>
            <a:bodyPr lIns="78621" tIns="78621" rIns="78621" bIns="78621" rtlCol="0" anchor="ctr"/>
            <a:lstStyle/>
            <a:p>
              <a:pPr algn="ctr">
                <a:lnSpc>
                  <a:spcPts val="4116"/>
                </a:lnSpc>
              </a:pPr>
              <a:endParaRPr/>
            </a:p>
          </p:txBody>
        </p:sp>
      </p:grpSp>
      <p:grpSp>
        <p:nvGrpSpPr>
          <p:cNvPr id="20" name="Group 20"/>
          <p:cNvGrpSpPr/>
          <p:nvPr/>
        </p:nvGrpSpPr>
        <p:grpSpPr>
          <a:xfrm rot="-2700000">
            <a:off x="-1811133" y="199588"/>
            <a:ext cx="2886572" cy="2886572"/>
            <a:chOff x="0" y="0"/>
            <a:chExt cx="812800" cy="812800"/>
          </a:xfrm>
        </p:grpSpPr>
        <p:sp>
          <p:nvSpPr>
            <p:cNvPr id="21" name="Freeform 2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22" name="TextBox 22"/>
            <p:cNvSpPr txBox="1"/>
            <p:nvPr/>
          </p:nvSpPr>
          <p:spPr>
            <a:xfrm>
              <a:off x="0" y="-57150"/>
              <a:ext cx="812800" cy="869950"/>
            </a:xfrm>
            <a:prstGeom prst="rect">
              <a:avLst/>
            </a:prstGeom>
          </p:spPr>
          <p:txBody>
            <a:bodyPr lIns="78621" tIns="78621" rIns="78621" bIns="78621" rtlCol="0" anchor="ctr"/>
            <a:lstStyle/>
            <a:p>
              <a:pPr algn="ctr">
                <a:lnSpc>
                  <a:spcPts val="4116"/>
                </a:lnSpc>
              </a:pPr>
              <a:endParaRPr/>
            </a:p>
          </p:txBody>
        </p:sp>
      </p:grpSp>
      <p:sp>
        <p:nvSpPr>
          <p:cNvPr id="23" name="TextBox 23"/>
          <p:cNvSpPr txBox="1"/>
          <p:nvPr/>
        </p:nvSpPr>
        <p:spPr>
          <a:xfrm>
            <a:off x="0" y="1351960"/>
            <a:ext cx="18288000" cy="2038350"/>
          </a:xfrm>
          <a:prstGeom prst="rect">
            <a:avLst/>
          </a:prstGeom>
        </p:spPr>
        <p:txBody>
          <a:bodyPr lIns="0" tIns="0" rIns="0" bIns="0" rtlCol="0" anchor="t">
            <a:spAutoFit/>
          </a:bodyPr>
          <a:lstStyle/>
          <a:p>
            <a:pPr algn="ctr">
              <a:lnSpc>
                <a:spcPts val="7575"/>
              </a:lnSpc>
            </a:pPr>
            <a:r>
              <a:rPr lang="en-US" sz="7500" b="1">
                <a:solidFill>
                  <a:srgbClr val="662D91"/>
                </a:solidFill>
                <a:latin typeface="Poppins Semi-Bold"/>
                <a:ea typeface="Poppins Semi-Bold"/>
                <a:cs typeface="Poppins Semi-Bold"/>
                <a:sym typeface="Poppins Semi-Bold"/>
              </a:rPr>
              <a:t>Family-to-Family Health</a:t>
            </a:r>
          </a:p>
          <a:p>
            <a:pPr algn="ctr">
              <a:lnSpc>
                <a:spcPts val="7575"/>
              </a:lnSpc>
            </a:pPr>
            <a:r>
              <a:rPr lang="en-US" sz="7500" b="1">
                <a:solidFill>
                  <a:srgbClr val="662D91"/>
                </a:solidFill>
                <a:latin typeface="Poppins Semi-Bold"/>
                <a:ea typeface="Poppins Semi-Bold"/>
                <a:cs typeface="Poppins Semi-Bold"/>
                <a:sym typeface="Poppins Semi-Bold"/>
              </a:rPr>
              <a:t>Information Centers</a:t>
            </a:r>
          </a:p>
        </p:txBody>
      </p:sp>
      <p:sp>
        <p:nvSpPr>
          <p:cNvPr id="24" name="TextBox 24"/>
          <p:cNvSpPr txBox="1"/>
          <p:nvPr/>
        </p:nvSpPr>
        <p:spPr>
          <a:xfrm>
            <a:off x="1689464" y="3712564"/>
            <a:ext cx="14919869" cy="2232025"/>
          </a:xfrm>
          <a:prstGeom prst="rect">
            <a:avLst/>
          </a:prstGeom>
        </p:spPr>
        <p:txBody>
          <a:bodyPr lIns="0" tIns="0" rIns="0" bIns="0" rtlCol="0" anchor="t">
            <a:spAutoFit/>
          </a:bodyPr>
          <a:lstStyle/>
          <a:p>
            <a:pPr algn="l">
              <a:lnSpc>
                <a:spcPts val="4400"/>
              </a:lnSpc>
            </a:pPr>
            <a:r>
              <a:rPr lang="en-US" sz="4000" b="1">
                <a:solidFill>
                  <a:srgbClr val="000000"/>
                </a:solidFill>
                <a:latin typeface="Canva Sans Bold"/>
                <a:ea typeface="Canva Sans Bold"/>
                <a:cs typeface="Canva Sans Bold"/>
                <a:sym typeface="Canva Sans Bold"/>
              </a:rPr>
              <a:t>Family-staffed organization that provide support, information, resources, and training around health issues to help families of children and youth with special health care needs (CYSHCN) and the professionals who serve them.</a:t>
            </a:r>
          </a:p>
        </p:txBody>
      </p:sp>
      <p:sp>
        <p:nvSpPr>
          <p:cNvPr id="25" name="TextBox 25"/>
          <p:cNvSpPr txBox="1"/>
          <p:nvPr/>
        </p:nvSpPr>
        <p:spPr>
          <a:xfrm>
            <a:off x="2521337" y="6329745"/>
            <a:ext cx="12553350" cy="1127125"/>
          </a:xfrm>
          <a:prstGeom prst="rect">
            <a:avLst/>
          </a:prstGeom>
        </p:spPr>
        <p:txBody>
          <a:bodyPr lIns="0" tIns="0" rIns="0" bIns="0" rtlCol="0" anchor="t">
            <a:spAutoFit/>
          </a:bodyPr>
          <a:lstStyle/>
          <a:p>
            <a:pPr algn="l">
              <a:lnSpc>
                <a:spcPts val="4400"/>
              </a:lnSpc>
            </a:pPr>
            <a:r>
              <a:rPr lang="en-US" sz="4000">
                <a:solidFill>
                  <a:srgbClr val="000000"/>
                </a:solidFill>
                <a:latin typeface="Canva Sans"/>
                <a:ea typeface="Canva Sans"/>
                <a:cs typeface="Canva Sans"/>
                <a:sym typeface="Canva Sans"/>
              </a:rPr>
              <a:t>Staffed by family members who have experience navigating health care services and programs</a:t>
            </a:r>
          </a:p>
        </p:txBody>
      </p:sp>
      <p:grpSp>
        <p:nvGrpSpPr>
          <p:cNvPr id="26" name="Group 26"/>
          <p:cNvGrpSpPr/>
          <p:nvPr/>
        </p:nvGrpSpPr>
        <p:grpSpPr>
          <a:xfrm>
            <a:off x="1689464" y="6641880"/>
            <a:ext cx="474280" cy="474280"/>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A49D"/>
            </a:solidFill>
          </p:spPr>
          <p:txBody>
            <a:bodyPr/>
            <a:lstStyle/>
            <a:p>
              <a:endParaRPr lang="en-US"/>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2521337" y="7837870"/>
            <a:ext cx="12553350" cy="1679575"/>
          </a:xfrm>
          <a:prstGeom prst="rect">
            <a:avLst/>
          </a:prstGeom>
        </p:spPr>
        <p:txBody>
          <a:bodyPr lIns="0" tIns="0" rIns="0" bIns="0" rtlCol="0" anchor="t">
            <a:spAutoFit/>
          </a:bodyPr>
          <a:lstStyle/>
          <a:p>
            <a:pPr algn="l">
              <a:lnSpc>
                <a:spcPts val="4400"/>
              </a:lnSpc>
            </a:pPr>
            <a:r>
              <a:rPr lang="en-US" sz="4000">
                <a:solidFill>
                  <a:srgbClr val="000000"/>
                </a:solidFill>
                <a:latin typeface="Canva Sans"/>
                <a:ea typeface="Canva Sans"/>
                <a:cs typeface="Canva Sans"/>
                <a:sym typeface="Canva Sans"/>
              </a:rPr>
              <a:t>Evidence-based/informed; ensure health equity; are whole-person focused; and are innovative and collaborative</a:t>
            </a:r>
          </a:p>
        </p:txBody>
      </p:sp>
      <p:grpSp>
        <p:nvGrpSpPr>
          <p:cNvPr id="30" name="Group 30"/>
          <p:cNvGrpSpPr/>
          <p:nvPr/>
        </p:nvGrpSpPr>
        <p:grpSpPr>
          <a:xfrm>
            <a:off x="1678667" y="8497158"/>
            <a:ext cx="474280" cy="474280"/>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2D91"/>
            </a:solidFill>
          </p:spPr>
          <p:txBody>
            <a:bodyPr/>
            <a:lstStyle/>
            <a:p>
              <a:endParaRPr lang="en-US"/>
            </a:p>
          </p:txBody>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387144">
            <a:off x="17692761" y="-1124878"/>
            <a:ext cx="2647604" cy="5107272"/>
            <a:chOff x="0" y="0"/>
            <a:chExt cx="682626" cy="1316796"/>
          </a:xfrm>
        </p:grpSpPr>
        <p:sp>
          <p:nvSpPr>
            <p:cNvPr id="3" name="Freeform 3"/>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F4F4F4"/>
            </a:solidFill>
          </p:spPr>
          <p:txBody>
            <a:bodyPr/>
            <a:lstStyle/>
            <a:p>
              <a:endParaRPr lang="en-US"/>
            </a:p>
          </p:txBody>
        </p:sp>
        <p:sp>
          <p:nvSpPr>
            <p:cNvPr id="4" name="TextBox 4"/>
            <p:cNvSpPr txBox="1"/>
            <p:nvPr/>
          </p:nvSpPr>
          <p:spPr>
            <a:xfrm>
              <a:off x="0" y="-47625"/>
              <a:ext cx="682626" cy="1364421"/>
            </a:xfrm>
            <a:prstGeom prst="rect">
              <a:avLst/>
            </a:prstGeom>
          </p:spPr>
          <p:txBody>
            <a:bodyPr lIns="51634" tIns="51634" rIns="51634" bIns="51634" rtlCol="0" anchor="ctr"/>
            <a:lstStyle/>
            <a:p>
              <a:pPr algn="ctr">
                <a:lnSpc>
                  <a:spcPts val="2703"/>
                </a:lnSpc>
              </a:pPr>
              <a:endParaRPr/>
            </a:p>
          </p:txBody>
        </p:sp>
      </p:grpSp>
      <p:grpSp>
        <p:nvGrpSpPr>
          <p:cNvPr id="5" name="Group 5"/>
          <p:cNvGrpSpPr/>
          <p:nvPr/>
        </p:nvGrpSpPr>
        <p:grpSpPr>
          <a:xfrm rot="-1800797">
            <a:off x="17719888" y="-1254941"/>
            <a:ext cx="2591844" cy="4999710"/>
            <a:chOff x="0" y="0"/>
            <a:chExt cx="682626" cy="1316796"/>
          </a:xfrm>
        </p:grpSpPr>
        <p:sp>
          <p:nvSpPr>
            <p:cNvPr id="6" name="Freeform 6"/>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7" name="TextBox 7"/>
            <p:cNvSpPr txBox="1"/>
            <p:nvPr/>
          </p:nvSpPr>
          <p:spPr>
            <a:xfrm>
              <a:off x="0" y="-38100"/>
              <a:ext cx="682626" cy="135489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2289307">
            <a:off x="-2085173" y="-1541343"/>
            <a:ext cx="2647604" cy="5107272"/>
            <a:chOff x="0" y="0"/>
            <a:chExt cx="682626" cy="1316796"/>
          </a:xfrm>
        </p:grpSpPr>
        <p:sp>
          <p:nvSpPr>
            <p:cNvPr id="9" name="Freeform 9"/>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F4F4F4"/>
            </a:solidFill>
          </p:spPr>
          <p:txBody>
            <a:bodyPr/>
            <a:lstStyle/>
            <a:p>
              <a:endParaRPr lang="en-US"/>
            </a:p>
          </p:txBody>
        </p:sp>
        <p:sp>
          <p:nvSpPr>
            <p:cNvPr id="10" name="TextBox 10"/>
            <p:cNvSpPr txBox="1"/>
            <p:nvPr/>
          </p:nvSpPr>
          <p:spPr>
            <a:xfrm>
              <a:off x="0" y="-47625"/>
              <a:ext cx="682626" cy="1364421"/>
            </a:xfrm>
            <a:prstGeom prst="rect">
              <a:avLst/>
            </a:prstGeom>
          </p:spPr>
          <p:txBody>
            <a:bodyPr lIns="51634" tIns="51634" rIns="51634" bIns="51634" rtlCol="0" anchor="ctr"/>
            <a:lstStyle/>
            <a:p>
              <a:pPr algn="ctr">
                <a:lnSpc>
                  <a:spcPts val="2703"/>
                </a:lnSpc>
              </a:pPr>
              <a:endParaRPr/>
            </a:p>
          </p:txBody>
        </p:sp>
      </p:grpSp>
      <p:grpSp>
        <p:nvGrpSpPr>
          <p:cNvPr id="11" name="Group 11"/>
          <p:cNvGrpSpPr/>
          <p:nvPr/>
        </p:nvGrpSpPr>
        <p:grpSpPr>
          <a:xfrm rot="1786463">
            <a:off x="-2030075" y="-1655501"/>
            <a:ext cx="2591844" cy="4999710"/>
            <a:chOff x="0" y="0"/>
            <a:chExt cx="682626" cy="1316796"/>
          </a:xfrm>
        </p:grpSpPr>
        <p:sp>
          <p:nvSpPr>
            <p:cNvPr id="12" name="Freeform 12"/>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13" name="TextBox 13"/>
            <p:cNvSpPr txBox="1"/>
            <p:nvPr/>
          </p:nvSpPr>
          <p:spPr>
            <a:xfrm>
              <a:off x="0" y="-38100"/>
              <a:ext cx="682626" cy="1354896"/>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2700000">
            <a:off x="16036597" y="-932562"/>
            <a:ext cx="1865124" cy="1865124"/>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2700000">
            <a:off x="388736" y="-932562"/>
            <a:ext cx="1865124" cy="1865124"/>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3613393">
            <a:off x="-862576" y="8106910"/>
            <a:ext cx="2652734" cy="5117169"/>
            <a:chOff x="0" y="0"/>
            <a:chExt cx="682626" cy="1316796"/>
          </a:xfrm>
        </p:grpSpPr>
        <p:sp>
          <p:nvSpPr>
            <p:cNvPr id="21" name="Freeform 21"/>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22" name="TextBox 22"/>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grpSp>
        <p:nvGrpSpPr>
          <p:cNvPr id="23" name="Group 23"/>
          <p:cNvGrpSpPr/>
          <p:nvPr/>
        </p:nvGrpSpPr>
        <p:grpSpPr>
          <a:xfrm rot="-3613393">
            <a:off x="-862576" y="8598018"/>
            <a:ext cx="2652734" cy="5117169"/>
            <a:chOff x="0" y="0"/>
            <a:chExt cx="682626" cy="1316796"/>
          </a:xfrm>
        </p:grpSpPr>
        <p:sp>
          <p:nvSpPr>
            <p:cNvPr id="24" name="Freeform 24"/>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2D56A3"/>
            </a:solidFill>
          </p:spPr>
          <p:txBody>
            <a:bodyPr/>
            <a:lstStyle/>
            <a:p>
              <a:endParaRPr lang="en-US"/>
            </a:p>
          </p:txBody>
        </p:sp>
        <p:sp>
          <p:nvSpPr>
            <p:cNvPr id="25" name="TextBox 25"/>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grpSp>
        <p:nvGrpSpPr>
          <p:cNvPr id="26" name="Group 26"/>
          <p:cNvGrpSpPr/>
          <p:nvPr/>
        </p:nvGrpSpPr>
        <p:grpSpPr>
          <a:xfrm rot="3586398">
            <a:off x="16496815" y="8585827"/>
            <a:ext cx="2652734" cy="5117169"/>
            <a:chOff x="0" y="0"/>
            <a:chExt cx="682626" cy="1316796"/>
          </a:xfrm>
        </p:grpSpPr>
        <p:sp>
          <p:nvSpPr>
            <p:cNvPr id="27" name="Freeform 27"/>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2D56A3"/>
            </a:solidFill>
          </p:spPr>
          <p:txBody>
            <a:bodyPr/>
            <a:lstStyle/>
            <a:p>
              <a:endParaRPr lang="en-US"/>
            </a:p>
          </p:txBody>
        </p:sp>
        <p:sp>
          <p:nvSpPr>
            <p:cNvPr id="28" name="TextBox 28"/>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sp>
        <p:nvSpPr>
          <p:cNvPr id="29" name="Freeform 29"/>
          <p:cNvSpPr/>
          <p:nvPr/>
        </p:nvSpPr>
        <p:spPr>
          <a:xfrm>
            <a:off x="3451948" y="3510958"/>
            <a:ext cx="829731" cy="821434"/>
          </a:xfrm>
          <a:custGeom>
            <a:avLst/>
            <a:gdLst/>
            <a:ahLst/>
            <a:cxnLst/>
            <a:rect l="l" t="t" r="r" b="b"/>
            <a:pathLst>
              <a:path w="829731" h="821434">
                <a:moveTo>
                  <a:pt x="0" y="0"/>
                </a:moveTo>
                <a:lnTo>
                  <a:pt x="829731" y="0"/>
                </a:lnTo>
                <a:lnTo>
                  <a:pt x="829731" y="821434"/>
                </a:lnTo>
                <a:lnTo>
                  <a:pt x="0" y="8214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Freeform 30"/>
          <p:cNvSpPr/>
          <p:nvPr/>
        </p:nvSpPr>
        <p:spPr>
          <a:xfrm>
            <a:off x="3691215" y="3641542"/>
            <a:ext cx="351197" cy="743273"/>
          </a:xfrm>
          <a:custGeom>
            <a:avLst/>
            <a:gdLst/>
            <a:ahLst/>
            <a:cxnLst/>
            <a:rect l="l" t="t" r="r" b="b"/>
            <a:pathLst>
              <a:path w="351197" h="743273">
                <a:moveTo>
                  <a:pt x="0" y="0"/>
                </a:moveTo>
                <a:lnTo>
                  <a:pt x="351197" y="0"/>
                </a:lnTo>
                <a:lnTo>
                  <a:pt x="351197" y="743273"/>
                </a:lnTo>
                <a:lnTo>
                  <a:pt x="0" y="743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1" name="Freeform 31"/>
          <p:cNvSpPr/>
          <p:nvPr/>
        </p:nvSpPr>
        <p:spPr>
          <a:xfrm>
            <a:off x="3451948" y="4822965"/>
            <a:ext cx="829731" cy="829731"/>
          </a:xfrm>
          <a:custGeom>
            <a:avLst/>
            <a:gdLst/>
            <a:ahLst/>
            <a:cxnLst/>
            <a:rect l="l" t="t" r="r" b="b"/>
            <a:pathLst>
              <a:path w="829731" h="829731">
                <a:moveTo>
                  <a:pt x="0" y="0"/>
                </a:moveTo>
                <a:lnTo>
                  <a:pt x="829731" y="0"/>
                </a:lnTo>
                <a:lnTo>
                  <a:pt x="829731" y="829732"/>
                </a:lnTo>
                <a:lnTo>
                  <a:pt x="0" y="8297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Freeform 32"/>
          <p:cNvSpPr/>
          <p:nvPr/>
        </p:nvSpPr>
        <p:spPr>
          <a:xfrm>
            <a:off x="3582233" y="4953251"/>
            <a:ext cx="569160" cy="569160"/>
          </a:xfrm>
          <a:custGeom>
            <a:avLst/>
            <a:gdLst/>
            <a:ahLst/>
            <a:cxnLst/>
            <a:rect l="l" t="t" r="r" b="b"/>
            <a:pathLst>
              <a:path w="569160" h="569160">
                <a:moveTo>
                  <a:pt x="0" y="0"/>
                </a:moveTo>
                <a:lnTo>
                  <a:pt x="569161" y="0"/>
                </a:lnTo>
                <a:lnTo>
                  <a:pt x="569161" y="569160"/>
                </a:lnTo>
                <a:lnTo>
                  <a:pt x="0" y="5691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3" name="Freeform 33"/>
          <p:cNvSpPr/>
          <p:nvPr/>
        </p:nvSpPr>
        <p:spPr>
          <a:xfrm>
            <a:off x="3451948" y="6224197"/>
            <a:ext cx="829731" cy="829731"/>
          </a:xfrm>
          <a:custGeom>
            <a:avLst/>
            <a:gdLst/>
            <a:ahLst/>
            <a:cxnLst/>
            <a:rect l="l" t="t" r="r" b="b"/>
            <a:pathLst>
              <a:path w="829731" h="829731">
                <a:moveTo>
                  <a:pt x="0" y="0"/>
                </a:moveTo>
                <a:lnTo>
                  <a:pt x="829731" y="0"/>
                </a:lnTo>
                <a:lnTo>
                  <a:pt x="829731" y="829731"/>
                </a:lnTo>
                <a:lnTo>
                  <a:pt x="0" y="8297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4" name="Freeform 34"/>
          <p:cNvSpPr/>
          <p:nvPr/>
        </p:nvSpPr>
        <p:spPr>
          <a:xfrm>
            <a:off x="3451948" y="7625428"/>
            <a:ext cx="829731" cy="996402"/>
          </a:xfrm>
          <a:custGeom>
            <a:avLst/>
            <a:gdLst/>
            <a:ahLst/>
            <a:cxnLst/>
            <a:rect l="l" t="t" r="r" b="b"/>
            <a:pathLst>
              <a:path w="829731" h="996402">
                <a:moveTo>
                  <a:pt x="0" y="0"/>
                </a:moveTo>
                <a:lnTo>
                  <a:pt x="829731" y="0"/>
                </a:lnTo>
                <a:lnTo>
                  <a:pt x="829731" y="996403"/>
                </a:lnTo>
                <a:lnTo>
                  <a:pt x="0" y="9964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5" name="Freeform 35"/>
          <p:cNvSpPr/>
          <p:nvPr/>
        </p:nvSpPr>
        <p:spPr>
          <a:xfrm>
            <a:off x="3451948" y="9193331"/>
            <a:ext cx="829731" cy="614001"/>
          </a:xfrm>
          <a:custGeom>
            <a:avLst/>
            <a:gdLst/>
            <a:ahLst/>
            <a:cxnLst/>
            <a:rect l="l" t="t" r="r" b="b"/>
            <a:pathLst>
              <a:path w="829731" h="614001">
                <a:moveTo>
                  <a:pt x="0" y="0"/>
                </a:moveTo>
                <a:lnTo>
                  <a:pt x="829731" y="0"/>
                </a:lnTo>
                <a:lnTo>
                  <a:pt x="829731" y="614001"/>
                </a:lnTo>
                <a:lnTo>
                  <a:pt x="0" y="61400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6" name="TextBox 36"/>
          <p:cNvSpPr txBox="1"/>
          <p:nvPr/>
        </p:nvSpPr>
        <p:spPr>
          <a:xfrm>
            <a:off x="4395633" y="653854"/>
            <a:ext cx="9496733" cy="1251278"/>
          </a:xfrm>
          <a:prstGeom prst="rect">
            <a:avLst/>
          </a:prstGeom>
        </p:spPr>
        <p:txBody>
          <a:bodyPr lIns="0" tIns="0" rIns="0" bIns="0" rtlCol="0" anchor="t">
            <a:spAutoFit/>
          </a:bodyPr>
          <a:lstStyle/>
          <a:p>
            <a:pPr algn="ctr">
              <a:lnSpc>
                <a:spcPts val="9781"/>
              </a:lnSpc>
              <a:spcBef>
                <a:spcPct val="0"/>
              </a:spcBef>
            </a:pPr>
            <a:r>
              <a:rPr lang="en-US" sz="6987" b="1">
                <a:solidFill>
                  <a:srgbClr val="662D91"/>
                </a:solidFill>
                <a:latin typeface="Poppins Semi-Bold"/>
                <a:ea typeface="Poppins Semi-Bold"/>
                <a:cs typeface="Poppins Semi-Bold"/>
                <a:sym typeface="Poppins Semi-Bold"/>
              </a:rPr>
              <a:t>PEAL on Social Media</a:t>
            </a:r>
          </a:p>
        </p:txBody>
      </p:sp>
      <p:sp>
        <p:nvSpPr>
          <p:cNvPr id="37" name="TextBox 37"/>
          <p:cNvSpPr txBox="1"/>
          <p:nvPr/>
        </p:nvSpPr>
        <p:spPr>
          <a:xfrm>
            <a:off x="3451948" y="2044834"/>
            <a:ext cx="12673944" cy="111760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Follow PEAL on social media for the latest trainings, events, information and more! </a:t>
            </a:r>
          </a:p>
        </p:txBody>
      </p:sp>
      <p:sp>
        <p:nvSpPr>
          <p:cNvPr id="38" name="TextBox 38"/>
          <p:cNvSpPr txBox="1"/>
          <p:nvPr/>
        </p:nvSpPr>
        <p:spPr>
          <a:xfrm>
            <a:off x="4711600" y="3749654"/>
            <a:ext cx="9825687"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hlinkClick r:id="rId16" tooltip="https://www.facebook.com/pealcenter"/>
              </a:rPr>
              <a:t>www.facebook.com/pealcente</a:t>
            </a:r>
            <a:r>
              <a:rPr lang="en-US" sz="3999">
                <a:solidFill>
                  <a:srgbClr val="000000"/>
                </a:solidFill>
                <a:latin typeface="Canva Sans"/>
                <a:ea typeface="Canva Sans"/>
                <a:cs typeface="Canva Sans"/>
                <a:sym typeface="Canva Sans"/>
              </a:rPr>
              <a:t>r</a:t>
            </a:r>
          </a:p>
        </p:txBody>
      </p:sp>
      <p:sp>
        <p:nvSpPr>
          <p:cNvPr id="39" name="TextBox 39"/>
          <p:cNvSpPr txBox="1"/>
          <p:nvPr/>
        </p:nvSpPr>
        <p:spPr>
          <a:xfrm>
            <a:off x="4711600" y="4974306"/>
            <a:ext cx="8267269"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hlinkClick r:id="rId17" tooltip="https://www.instagram.com/pealcenter/"/>
              </a:rPr>
              <a:t>www.instagram.com/pealcenter</a:t>
            </a:r>
          </a:p>
        </p:txBody>
      </p:sp>
      <p:sp>
        <p:nvSpPr>
          <p:cNvPr id="40" name="TextBox 40"/>
          <p:cNvSpPr txBox="1"/>
          <p:nvPr/>
        </p:nvSpPr>
        <p:spPr>
          <a:xfrm>
            <a:off x="4711600" y="6375538"/>
            <a:ext cx="11583637"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hlinkClick r:id="rId18" tooltip="https://www.linkedin.com/company/the-peal-center/"/>
              </a:rPr>
              <a:t>www.linkedin.com/company/the-peal-center</a:t>
            </a:r>
          </a:p>
        </p:txBody>
      </p:sp>
      <p:sp>
        <p:nvSpPr>
          <p:cNvPr id="41" name="TextBox 41"/>
          <p:cNvSpPr txBox="1"/>
          <p:nvPr/>
        </p:nvSpPr>
        <p:spPr>
          <a:xfrm>
            <a:off x="4711600" y="7860105"/>
            <a:ext cx="8267269"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hlinkClick r:id="rId19" tooltip="https://linktr.ee/pealcenter"/>
              </a:rPr>
              <a:t>linktr.ee/pealcenter</a:t>
            </a:r>
          </a:p>
        </p:txBody>
      </p:sp>
      <p:sp>
        <p:nvSpPr>
          <p:cNvPr id="42" name="TextBox 42"/>
          <p:cNvSpPr txBox="1"/>
          <p:nvPr/>
        </p:nvSpPr>
        <p:spPr>
          <a:xfrm>
            <a:off x="4711600" y="9242182"/>
            <a:ext cx="10266757"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hlinkClick r:id="rId20" tooltip="https://www.youtube.com/@PEALCenter"/>
              </a:rPr>
              <a:t>www.youtube.com/@PEALCenter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3779150" y="-3712009"/>
            <a:ext cx="6067596" cy="11706398"/>
            <a:chOff x="0" y="0"/>
            <a:chExt cx="1598050" cy="3083167"/>
          </a:xfrm>
        </p:grpSpPr>
        <p:sp>
          <p:nvSpPr>
            <p:cNvPr id="3" name="Freeform 3"/>
            <p:cNvSpPr/>
            <p:nvPr/>
          </p:nvSpPr>
          <p:spPr>
            <a:xfrm>
              <a:off x="0" y="0"/>
              <a:ext cx="1598050" cy="3083166"/>
            </a:xfrm>
            <a:custGeom>
              <a:avLst/>
              <a:gdLst/>
              <a:ahLst/>
              <a:cxnLst/>
              <a:rect l="l" t="t" r="r" b="b"/>
              <a:pathLst>
                <a:path w="1598050" h="3083166">
                  <a:moveTo>
                    <a:pt x="0" y="0"/>
                  </a:moveTo>
                  <a:lnTo>
                    <a:pt x="1598050" y="0"/>
                  </a:lnTo>
                  <a:lnTo>
                    <a:pt x="1598050" y="3083166"/>
                  </a:lnTo>
                  <a:lnTo>
                    <a:pt x="0" y="3083166"/>
                  </a:lnTo>
                  <a:close/>
                </a:path>
              </a:pathLst>
            </a:custGeom>
            <a:solidFill>
              <a:srgbClr val="F4F4F4"/>
            </a:solidFill>
          </p:spPr>
          <p:txBody>
            <a:bodyPr/>
            <a:lstStyle/>
            <a:p>
              <a:endParaRPr lang="en-US"/>
            </a:p>
          </p:txBody>
        </p:sp>
        <p:sp>
          <p:nvSpPr>
            <p:cNvPr id="4" name="TextBox 4"/>
            <p:cNvSpPr txBox="1"/>
            <p:nvPr/>
          </p:nvSpPr>
          <p:spPr>
            <a:xfrm>
              <a:off x="0" y="-38100"/>
              <a:ext cx="1598050" cy="31212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2700000">
            <a:off x="14018817" y="-3960039"/>
            <a:ext cx="6067596" cy="11706398"/>
            <a:chOff x="0" y="0"/>
            <a:chExt cx="1598050" cy="3083167"/>
          </a:xfrm>
        </p:grpSpPr>
        <p:sp>
          <p:nvSpPr>
            <p:cNvPr id="6" name="Freeform 6"/>
            <p:cNvSpPr/>
            <p:nvPr/>
          </p:nvSpPr>
          <p:spPr>
            <a:xfrm>
              <a:off x="0" y="0"/>
              <a:ext cx="1598050" cy="3083166"/>
            </a:xfrm>
            <a:custGeom>
              <a:avLst/>
              <a:gdLst/>
              <a:ahLst/>
              <a:cxnLst/>
              <a:rect l="l" t="t" r="r" b="b"/>
              <a:pathLst>
                <a:path w="1598050" h="3083166">
                  <a:moveTo>
                    <a:pt x="0" y="0"/>
                  </a:moveTo>
                  <a:lnTo>
                    <a:pt x="1598050" y="0"/>
                  </a:lnTo>
                  <a:lnTo>
                    <a:pt x="1598050" y="3083166"/>
                  </a:lnTo>
                  <a:lnTo>
                    <a:pt x="0" y="3083166"/>
                  </a:lnTo>
                  <a:close/>
                </a:path>
              </a:pathLst>
            </a:custGeom>
            <a:solidFill>
              <a:srgbClr val="662D91"/>
            </a:solidFill>
          </p:spPr>
          <p:txBody>
            <a:bodyPr/>
            <a:lstStyle/>
            <a:p>
              <a:endParaRPr lang="en-US"/>
            </a:p>
          </p:txBody>
        </p:sp>
        <p:sp>
          <p:nvSpPr>
            <p:cNvPr id="7" name="TextBox 7"/>
            <p:cNvSpPr txBox="1"/>
            <p:nvPr/>
          </p:nvSpPr>
          <p:spPr>
            <a:xfrm>
              <a:off x="0" y="-38100"/>
              <a:ext cx="1598050" cy="312126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946948" y="1845535"/>
            <a:ext cx="6745392" cy="674539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0" name="TextBox 10"/>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grpSp>
        <p:nvGrpSpPr>
          <p:cNvPr id="11" name="Group 11"/>
          <p:cNvGrpSpPr/>
          <p:nvPr/>
        </p:nvGrpSpPr>
        <p:grpSpPr>
          <a:xfrm>
            <a:off x="11061715" y="2290967"/>
            <a:ext cx="6289817" cy="628981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p:spPr>
          <p:txBody>
            <a:bodyPr/>
            <a:lstStyle/>
            <a:p>
              <a:endParaRPr lang="en-US"/>
            </a:p>
          </p:txBody>
        </p:sp>
        <p:sp>
          <p:nvSpPr>
            <p:cNvPr id="13" name="TextBox 13"/>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grpSp>
        <p:nvGrpSpPr>
          <p:cNvPr id="14" name="Group 14"/>
          <p:cNvGrpSpPr/>
          <p:nvPr/>
        </p:nvGrpSpPr>
        <p:grpSpPr>
          <a:xfrm>
            <a:off x="11194615" y="2093203"/>
            <a:ext cx="6250056" cy="625005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2D91"/>
            </a:solidFill>
          </p:spPr>
          <p:txBody>
            <a:bodyPr/>
            <a:lstStyle/>
            <a:p>
              <a:endParaRPr lang="en-US"/>
            </a:p>
          </p:txBody>
        </p:sp>
        <p:sp>
          <p:nvSpPr>
            <p:cNvPr id="16" name="TextBox 16"/>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grpSp>
        <p:nvGrpSpPr>
          <p:cNvPr id="17" name="Group 17"/>
          <p:cNvGrpSpPr/>
          <p:nvPr/>
        </p:nvGrpSpPr>
        <p:grpSpPr>
          <a:xfrm rot="-2700000">
            <a:off x="15602714" y="-5886075"/>
            <a:ext cx="6067596" cy="11706398"/>
            <a:chOff x="0" y="0"/>
            <a:chExt cx="1598050" cy="3083167"/>
          </a:xfrm>
        </p:grpSpPr>
        <p:sp>
          <p:nvSpPr>
            <p:cNvPr id="18" name="Freeform 18"/>
            <p:cNvSpPr/>
            <p:nvPr/>
          </p:nvSpPr>
          <p:spPr>
            <a:xfrm>
              <a:off x="0" y="0"/>
              <a:ext cx="1598050" cy="3083166"/>
            </a:xfrm>
            <a:custGeom>
              <a:avLst/>
              <a:gdLst/>
              <a:ahLst/>
              <a:cxnLst/>
              <a:rect l="l" t="t" r="r" b="b"/>
              <a:pathLst>
                <a:path w="1598050" h="3083166">
                  <a:moveTo>
                    <a:pt x="0" y="0"/>
                  </a:moveTo>
                  <a:lnTo>
                    <a:pt x="1598050" y="0"/>
                  </a:lnTo>
                  <a:lnTo>
                    <a:pt x="1598050" y="3083166"/>
                  </a:lnTo>
                  <a:lnTo>
                    <a:pt x="0" y="3083166"/>
                  </a:lnTo>
                  <a:close/>
                </a:path>
              </a:pathLst>
            </a:custGeom>
            <a:solidFill>
              <a:srgbClr val="2D56A3"/>
            </a:solidFill>
          </p:spPr>
          <p:txBody>
            <a:bodyPr/>
            <a:lstStyle/>
            <a:p>
              <a:endParaRPr lang="en-US"/>
            </a:p>
          </p:txBody>
        </p:sp>
        <p:sp>
          <p:nvSpPr>
            <p:cNvPr id="19" name="TextBox 19"/>
            <p:cNvSpPr txBox="1"/>
            <p:nvPr/>
          </p:nvSpPr>
          <p:spPr>
            <a:xfrm>
              <a:off x="0" y="-38100"/>
              <a:ext cx="1598050" cy="3121267"/>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2700000">
            <a:off x="21168802" y="-1255482"/>
            <a:ext cx="1610426" cy="11706398"/>
            <a:chOff x="0" y="0"/>
            <a:chExt cx="424145" cy="3083167"/>
          </a:xfrm>
        </p:grpSpPr>
        <p:sp>
          <p:nvSpPr>
            <p:cNvPr id="21" name="Freeform 21"/>
            <p:cNvSpPr/>
            <p:nvPr/>
          </p:nvSpPr>
          <p:spPr>
            <a:xfrm>
              <a:off x="0" y="0"/>
              <a:ext cx="424145" cy="3083166"/>
            </a:xfrm>
            <a:custGeom>
              <a:avLst/>
              <a:gdLst/>
              <a:ahLst/>
              <a:cxnLst/>
              <a:rect l="l" t="t" r="r" b="b"/>
              <a:pathLst>
                <a:path w="424145" h="3083166">
                  <a:moveTo>
                    <a:pt x="0" y="0"/>
                  </a:moveTo>
                  <a:lnTo>
                    <a:pt x="424145" y="0"/>
                  </a:lnTo>
                  <a:lnTo>
                    <a:pt x="424145" y="3083166"/>
                  </a:lnTo>
                  <a:lnTo>
                    <a:pt x="0" y="3083166"/>
                  </a:lnTo>
                  <a:close/>
                </a:path>
              </a:pathLst>
            </a:custGeom>
            <a:solidFill>
              <a:srgbClr val="19A49D"/>
            </a:solidFill>
          </p:spPr>
          <p:txBody>
            <a:bodyPr/>
            <a:lstStyle/>
            <a:p>
              <a:endParaRPr lang="en-US"/>
            </a:p>
          </p:txBody>
        </p:sp>
        <p:sp>
          <p:nvSpPr>
            <p:cNvPr id="22" name="TextBox 22"/>
            <p:cNvSpPr txBox="1"/>
            <p:nvPr/>
          </p:nvSpPr>
          <p:spPr>
            <a:xfrm>
              <a:off x="0" y="-38100"/>
              <a:ext cx="424145" cy="3121267"/>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340090" y="5558497"/>
            <a:ext cx="1096672" cy="1386000"/>
          </a:xfrm>
          <a:custGeom>
            <a:avLst/>
            <a:gdLst/>
            <a:ahLst/>
            <a:cxnLst/>
            <a:rect l="l" t="t" r="r" b="b"/>
            <a:pathLst>
              <a:path w="1096672" h="1386000">
                <a:moveTo>
                  <a:pt x="0" y="0"/>
                </a:moveTo>
                <a:lnTo>
                  <a:pt x="1096672" y="0"/>
                </a:lnTo>
                <a:lnTo>
                  <a:pt x="1096672" y="1386000"/>
                </a:lnTo>
                <a:lnTo>
                  <a:pt x="0" y="1386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1547178" y="3988346"/>
            <a:ext cx="682496" cy="1218742"/>
          </a:xfrm>
          <a:custGeom>
            <a:avLst/>
            <a:gdLst/>
            <a:ahLst/>
            <a:cxnLst/>
            <a:rect l="l" t="t" r="r" b="b"/>
            <a:pathLst>
              <a:path w="682496" h="1218742">
                <a:moveTo>
                  <a:pt x="0" y="0"/>
                </a:moveTo>
                <a:lnTo>
                  <a:pt x="682496" y="0"/>
                </a:lnTo>
                <a:lnTo>
                  <a:pt x="682496" y="1218742"/>
                </a:lnTo>
                <a:lnTo>
                  <a:pt x="0" y="12187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Freeform 25"/>
          <p:cNvSpPr/>
          <p:nvPr/>
        </p:nvSpPr>
        <p:spPr>
          <a:xfrm>
            <a:off x="1507941" y="7237208"/>
            <a:ext cx="721733" cy="1188038"/>
          </a:xfrm>
          <a:custGeom>
            <a:avLst/>
            <a:gdLst/>
            <a:ahLst/>
            <a:cxnLst/>
            <a:rect l="l" t="t" r="r" b="b"/>
            <a:pathLst>
              <a:path w="721733" h="1188038">
                <a:moveTo>
                  <a:pt x="0" y="0"/>
                </a:moveTo>
                <a:lnTo>
                  <a:pt x="721733" y="0"/>
                </a:lnTo>
                <a:lnTo>
                  <a:pt x="721733" y="1188038"/>
                </a:lnTo>
                <a:lnTo>
                  <a:pt x="0" y="1188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6" name="Freeform 26"/>
          <p:cNvSpPr/>
          <p:nvPr/>
        </p:nvSpPr>
        <p:spPr>
          <a:xfrm>
            <a:off x="12050267" y="2874124"/>
            <a:ext cx="4538753" cy="4538753"/>
          </a:xfrm>
          <a:custGeom>
            <a:avLst/>
            <a:gdLst/>
            <a:ahLst/>
            <a:cxnLst/>
            <a:rect l="l" t="t" r="r" b="b"/>
            <a:pathLst>
              <a:path w="4538753" h="4538753">
                <a:moveTo>
                  <a:pt x="0" y="0"/>
                </a:moveTo>
                <a:lnTo>
                  <a:pt x="4538753" y="0"/>
                </a:lnTo>
                <a:lnTo>
                  <a:pt x="4538753" y="4538752"/>
                </a:lnTo>
                <a:lnTo>
                  <a:pt x="0" y="4538752"/>
                </a:lnTo>
                <a:lnTo>
                  <a:pt x="0" y="0"/>
                </a:lnTo>
                <a:close/>
              </a:path>
            </a:pathLst>
          </a:custGeom>
          <a:blipFill>
            <a:blip r:embed="rId8"/>
            <a:stretch>
              <a:fillRect/>
            </a:stretch>
          </a:blipFill>
        </p:spPr>
        <p:txBody>
          <a:bodyPr/>
          <a:lstStyle/>
          <a:p>
            <a:endParaRPr lang="en-US"/>
          </a:p>
        </p:txBody>
      </p:sp>
      <p:sp>
        <p:nvSpPr>
          <p:cNvPr id="27" name="TextBox 27"/>
          <p:cNvSpPr txBox="1"/>
          <p:nvPr/>
        </p:nvSpPr>
        <p:spPr>
          <a:xfrm>
            <a:off x="1547178" y="2842942"/>
            <a:ext cx="8652872" cy="661035"/>
          </a:xfrm>
          <a:prstGeom prst="rect">
            <a:avLst/>
          </a:prstGeom>
        </p:spPr>
        <p:txBody>
          <a:bodyPr lIns="0" tIns="0" rIns="0" bIns="0" rtlCol="0" anchor="t">
            <a:spAutoFit/>
          </a:bodyPr>
          <a:lstStyle/>
          <a:p>
            <a:pPr algn="l">
              <a:lnSpc>
                <a:spcPts val="4919"/>
              </a:lnSpc>
            </a:pPr>
            <a:r>
              <a:rPr lang="en-US" sz="3999" b="1">
                <a:solidFill>
                  <a:srgbClr val="000000"/>
                </a:solidFill>
                <a:latin typeface="Poppins Bold"/>
                <a:ea typeface="Poppins Bold"/>
                <a:cs typeface="Poppins Bold"/>
                <a:sym typeface="Poppins Bold"/>
              </a:rPr>
              <a:t>Scan QR code for PEAL evaluation</a:t>
            </a:r>
          </a:p>
        </p:txBody>
      </p:sp>
      <p:sp>
        <p:nvSpPr>
          <p:cNvPr id="28" name="TextBox 28"/>
          <p:cNvSpPr txBox="1"/>
          <p:nvPr/>
        </p:nvSpPr>
        <p:spPr>
          <a:xfrm>
            <a:off x="1547178" y="1252267"/>
            <a:ext cx="6614350" cy="1076325"/>
          </a:xfrm>
          <a:prstGeom prst="rect">
            <a:avLst/>
          </a:prstGeom>
        </p:spPr>
        <p:txBody>
          <a:bodyPr lIns="0" tIns="0" rIns="0" bIns="0" rtlCol="0" anchor="t">
            <a:spAutoFit/>
          </a:bodyPr>
          <a:lstStyle/>
          <a:p>
            <a:pPr algn="l">
              <a:lnSpc>
                <a:spcPts val="7500"/>
              </a:lnSpc>
            </a:pPr>
            <a:r>
              <a:rPr lang="en-US" sz="7500" b="1">
                <a:solidFill>
                  <a:srgbClr val="662D91"/>
                </a:solidFill>
                <a:latin typeface="Poppins Semi-Bold"/>
                <a:ea typeface="Poppins Semi-Bold"/>
                <a:cs typeface="Poppins Semi-Bold"/>
                <a:sym typeface="Poppins Semi-Bold"/>
              </a:rPr>
              <a:t>Evaluation</a:t>
            </a:r>
          </a:p>
        </p:txBody>
      </p:sp>
      <p:sp>
        <p:nvSpPr>
          <p:cNvPr id="29" name="TextBox 29"/>
          <p:cNvSpPr txBox="1"/>
          <p:nvPr/>
        </p:nvSpPr>
        <p:spPr>
          <a:xfrm>
            <a:off x="2662929" y="4008802"/>
            <a:ext cx="7672376" cy="1242060"/>
          </a:xfrm>
          <a:prstGeom prst="rect">
            <a:avLst/>
          </a:prstGeom>
        </p:spPr>
        <p:txBody>
          <a:bodyPr lIns="0" tIns="0" rIns="0" bIns="0" rtlCol="0" anchor="t">
            <a:spAutoFit/>
          </a:bodyPr>
          <a:lstStyle/>
          <a:p>
            <a:pPr algn="l">
              <a:lnSpc>
                <a:spcPts val="4919"/>
              </a:lnSpc>
            </a:pPr>
            <a:r>
              <a:rPr lang="en-US" sz="3999">
                <a:solidFill>
                  <a:srgbClr val="000000"/>
                </a:solidFill>
                <a:latin typeface="Canva Sans"/>
                <a:ea typeface="Canva Sans"/>
                <a:cs typeface="Canva Sans"/>
                <a:sym typeface="Canva Sans"/>
              </a:rPr>
              <a:t>Open the Camera app on your phone.</a:t>
            </a:r>
          </a:p>
        </p:txBody>
      </p:sp>
      <p:sp>
        <p:nvSpPr>
          <p:cNvPr id="30" name="TextBox 30"/>
          <p:cNvSpPr txBox="1"/>
          <p:nvPr/>
        </p:nvSpPr>
        <p:spPr>
          <a:xfrm>
            <a:off x="2646640" y="5755687"/>
            <a:ext cx="7672376" cy="622935"/>
          </a:xfrm>
          <a:prstGeom prst="rect">
            <a:avLst/>
          </a:prstGeom>
        </p:spPr>
        <p:txBody>
          <a:bodyPr lIns="0" tIns="0" rIns="0" bIns="0" rtlCol="0" anchor="t">
            <a:spAutoFit/>
          </a:bodyPr>
          <a:lstStyle/>
          <a:p>
            <a:pPr algn="l">
              <a:lnSpc>
                <a:spcPts val="4919"/>
              </a:lnSpc>
            </a:pPr>
            <a:r>
              <a:rPr lang="en-US" sz="3999">
                <a:solidFill>
                  <a:srgbClr val="000000"/>
                </a:solidFill>
                <a:latin typeface="Canva Sans"/>
                <a:ea typeface="Canva Sans"/>
                <a:cs typeface="Canva Sans"/>
                <a:sym typeface="Canva Sans"/>
              </a:rPr>
              <a:t>Point the camera at the circle.</a:t>
            </a:r>
          </a:p>
        </p:txBody>
      </p:sp>
      <p:sp>
        <p:nvSpPr>
          <p:cNvPr id="31" name="TextBox 31"/>
          <p:cNvSpPr txBox="1"/>
          <p:nvPr/>
        </p:nvSpPr>
        <p:spPr>
          <a:xfrm>
            <a:off x="2646640" y="7200672"/>
            <a:ext cx="7672376" cy="1242060"/>
          </a:xfrm>
          <a:prstGeom prst="rect">
            <a:avLst/>
          </a:prstGeom>
        </p:spPr>
        <p:txBody>
          <a:bodyPr lIns="0" tIns="0" rIns="0" bIns="0" rtlCol="0" anchor="t">
            <a:spAutoFit/>
          </a:bodyPr>
          <a:lstStyle/>
          <a:p>
            <a:pPr algn="l">
              <a:lnSpc>
                <a:spcPts val="4919"/>
              </a:lnSpc>
            </a:pPr>
            <a:r>
              <a:rPr lang="en-US" sz="3999">
                <a:solidFill>
                  <a:srgbClr val="000000"/>
                </a:solidFill>
                <a:latin typeface="Canva Sans"/>
                <a:ea typeface="Canva Sans"/>
                <a:cs typeface="Canva Sans"/>
                <a:sym typeface="Canva Sans"/>
              </a:rPr>
              <a:t>Tap the screen to open the page.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73671">
            <a:off x="13517703" y="119246"/>
            <a:ext cx="6067596" cy="14114122"/>
            <a:chOff x="0" y="0"/>
            <a:chExt cx="1598050" cy="3717300"/>
          </a:xfrm>
        </p:grpSpPr>
        <p:sp>
          <p:nvSpPr>
            <p:cNvPr id="3" name="Freeform 3"/>
            <p:cNvSpPr/>
            <p:nvPr/>
          </p:nvSpPr>
          <p:spPr>
            <a:xfrm>
              <a:off x="0" y="0"/>
              <a:ext cx="1598050" cy="3717300"/>
            </a:xfrm>
            <a:custGeom>
              <a:avLst/>
              <a:gdLst/>
              <a:ahLst/>
              <a:cxnLst/>
              <a:rect l="l" t="t" r="r" b="b"/>
              <a:pathLst>
                <a:path w="1598050" h="3717300">
                  <a:moveTo>
                    <a:pt x="0" y="0"/>
                  </a:moveTo>
                  <a:lnTo>
                    <a:pt x="1598050" y="0"/>
                  </a:lnTo>
                  <a:lnTo>
                    <a:pt x="1598050" y="3717300"/>
                  </a:lnTo>
                  <a:lnTo>
                    <a:pt x="0" y="3717300"/>
                  </a:lnTo>
                  <a:close/>
                </a:path>
              </a:pathLst>
            </a:custGeom>
            <a:solidFill>
              <a:srgbClr val="F4F4F4"/>
            </a:solidFill>
          </p:spPr>
          <p:txBody>
            <a:bodyPr/>
            <a:lstStyle/>
            <a:p>
              <a:endParaRPr lang="en-US"/>
            </a:p>
          </p:txBody>
        </p:sp>
        <p:sp>
          <p:nvSpPr>
            <p:cNvPr id="4" name="TextBox 4"/>
            <p:cNvSpPr txBox="1"/>
            <p:nvPr/>
          </p:nvSpPr>
          <p:spPr>
            <a:xfrm>
              <a:off x="0" y="-38100"/>
              <a:ext cx="1598050" cy="37554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2073671">
            <a:off x="13775564" y="415702"/>
            <a:ext cx="6067596" cy="14114122"/>
            <a:chOff x="0" y="0"/>
            <a:chExt cx="1598050" cy="3717300"/>
          </a:xfrm>
        </p:grpSpPr>
        <p:sp>
          <p:nvSpPr>
            <p:cNvPr id="6" name="Freeform 6"/>
            <p:cNvSpPr/>
            <p:nvPr/>
          </p:nvSpPr>
          <p:spPr>
            <a:xfrm>
              <a:off x="0" y="0"/>
              <a:ext cx="1598050" cy="3717300"/>
            </a:xfrm>
            <a:custGeom>
              <a:avLst/>
              <a:gdLst/>
              <a:ahLst/>
              <a:cxnLst/>
              <a:rect l="l" t="t" r="r" b="b"/>
              <a:pathLst>
                <a:path w="1598050" h="3717300">
                  <a:moveTo>
                    <a:pt x="0" y="0"/>
                  </a:moveTo>
                  <a:lnTo>
                    <a:pt x="1598050" y="0"/>
                  </a:lnTo>
                  <a:lnTo>
                    <a:pt x="1598050" y="3717300"/>
                  </a:lnTo>
                  <a:lnTo>
                    <a:pt x="0" y="3717300"/>
                  </a:lnTo>
                  <a:close/>
                </a:path>
              </a:pathLst>
            </a:custGeom>
            <a:solidFill>
              <a:srgbClr val="19A49D"/>
            </a:solidFill>
          </p:spPr>
          <p:txBody>
            <a:bodyPr/>
            <a:lstStyle/>
            <a:p>
              <a:endParaRPr lang="en-US"/>
            </a:p>
          </p:txBody>
        </p:sp>
        <p:sp>
          <p:nvSpPr>
            <p:cNvPr id="7" name="TextBox 7"/>
            <p:cNvSpPr txBox="1"/>
            <p:nvPr/>
          </p:nvSpPr>
          <p:spPr>
            <a:xfrm>
              <a:off x="0" y="-38100"/>
              <a:ext cx="1598050" cy="37554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2073671">
            <a:off x="16340450" y="2914649"/>
            <a:ext cx="6067596" cy="14114122"/>
            <a:chOff x="0" y="0"/>
            <a:chExt cx="1598050" cy="3717300"/>
          </a:xfrm>
        </p:grpSpPr>
        <p:sp>
          <p:nvSpPr>
            <p:cNvPr id="9" name="Freeform 9"/>
            <p:cNvSpPr/>
            <p:nvPr/>
          </p:nvSpPr>
          <p:spPr>
            <a:xfrm>
              <a:off x="0" y="0"/>
              <a:ext cx="1598050" cy="3717300"/>
            </a:xfrm>
            <a:custGeom>
              <a:avLst/>
              <a:gdLst/>
              <a:ahLst/>
              <a:cxnLst/>
              <a:rect l="l" t="t" r="r" b="b"/>
              <a:pathLst>
                <a:path w="1598050" h="3717300">
                  <a:moveTo>
                    <a:pt x="0" y="0"/>
                  </a:moveTo>
                  <a:lnTo>
                    <a:pt x="1598050" y="0"/>
                  </a:lnTo>
                  <a:lnTo>
                    <a:pt x="1598050" y="3717300"/>
                  </a:lnTo>
                  <a:lnTo>
                    <a:pt x="0" y="3717300"/>
                  </a:lnTo>
                  <a:close/>
                </a:path>
              </a:pathLst>
            </a:custGeom>
            <a:solidFill>
              <a:srgbClr val="2D56A3"/>
            </a:solidFill>
          </p:spPr>
          <p:txBody>
            <a:bodyPr/>
            <a:lstStyle/>
            <a:p>
              <a:endParaRPr lang="en-US"/>
            </a:p>
          </p:txBody>
        </p:sp>
        <p:sp>
          <p:nvSpPr>
            <p:cNvPr id="10" name="TextBox 10"/>
            <p:cNvSpPr txBox="1"/>
            <p:nvPr/>
          </p:nvSpPr>
          <p:spPr>
            <a:xfrm>
              <a:off x="0" y="-38100"/>
              <a:ext cx="1598050" cy="37554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2073671">
            <a:off x="20651302" y="-1640235"/>
            <a:ext cx="6067596" cy="14114122"/>
            <a:chOff x="0" y="0"/>
            <a:chExt cx="1598050" cy="3717300"/>
          </a:xfrm>
        </p:grpSpPr>
        <p:sp>
          <p:nvSpPr>
            <p:cNvPr id="12" name="Freeform 12"/>
            <p:cNvSpPr/>
            <p:nvPr/>
          </p:nvSpPr>
          <p:spPr>
            <a:xfrm>
              <a:off x="0" y="0"/>
              <a:ext cx="1598050" cy="3717300"/>
            </a:xfrm>
            <a:custGeom>
              <a:avLst/>
              <a:gdLst/>
              <a:ahLst/>
              <a:cxnLst/>
              <a:rect l="l" t="t" r="r" b="b"/>
              <a:pathLst>
                <a:path w="1598050" h="3717300">
                  <a:moveTo>
                    <a:pt x="0" y="0"/>
                  </a:moveTo>
                  <a:lnTo>
                    <a:pt x="1598050" y="0"/>
                  </a:lnTo>
                  <a:lnTo>
                    <a:pt x="1598050" y="3717300"/>
                  </a:lnTo>
                  <a:lnTo>
                    <a:pt x="0" y="3717300"/>
                  </a:lnTo>
                  <a:close/>
                </a:path>
              </a:pathLst>
            </a:custGeom>
            <a:solidFill>
              <a:srgbClr val="662D91"/>
            </a:solidFill>
          </p:spPr>
          <p:txBody>
            <a:bodyPr/>
            <a:lstStyle/>
            <a:p>
              <a:endParaRPr lang="en-US"/>
            </a:p>
          </p:txBody>
        </p:sp>
        <p:sp>
          <p:nvSpPr>
            <p:cNvPr id="13" name="TextBox 13"/>
            <p:cNvSpPr txBox="1"/>
            <p:nvPr/>
          </p:nvSpPr>
          <p:spPr>
            <a:xfrm>
              <a:off x="0" y="-38100"/>
              <a:ext cx="1598050" cy="37554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814931" y="1713518"/>
            <a:ext cx="7009425" cy="700942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grpSp>
        <p:nvGrpSpPr>
          <p:cNvPr id="17" name="Group 17"/>
          <p:cNvGrpSpPr/>
          <p:nvPr/>
        </p:nvGrpSpPr>
        <p:grpSpPr>
          <a:xfrm>
            <a:off x="11073374" y="1958326"/>
            <a:ext cx="6499708" cy="649970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56A3"/>
            </a:solidFill>
          </p:spPr>
          <p:txBody>
            <a:bodyPr/>
            <a:lstStyle/>
            <a:p>
              <a:endParaRPr lang="en-US"/>
            </a:p>
          </p:txBody>
        </p:sp>
        <p:sp>
          <p:nvSpPr>
            <p:cNvPr id="19" name="TextBox 19"/>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sp>
        <p:nvSpPr>
          <p:cNvPr id="20" name="Freeform 20"/>
          <p:cNvSpPr/>
          <p:nvPr/>
        </p:nvSpPr>
        <p:spPr>
          <a:xfrm>
            <a:off x="2989700" y="3615658"/>
            <a:ext cx="4082168" cy="2464061"/>
          </a:xfrm>
          <a:custGeom>
            <a:avLst/>
            <a:gdLst/>
            <a:ahLst/>
            <a:cxnLst/>
            <a:rect l="l" t="t" r="r" b="b"/>
            <a:pathLst>
              <a:path w="4082168" h="2464061">
                <a:moveTo>
                  <a:pt x="0" y="0"/>
                </a:moveTo>
                <a:lnTo>
                  <a:pt x="4082167" y="0"/>
                </a:lnTo>
                <a:lnTo>
                  <a:pt x="4082167" y="2464061"/>
                </a:lnTo>
                <a:lnTo>
                  <a:pt x="0" y="2464061"/>
                </a:lnTo>
                <a:lnTo>
                  <a:pt x="0" y="0"/>
                </a:lnTo>
                <a:close/>
              </a:path>
            </a:pathLst>
          </a:custGeom>
          <a:blipFill>
            <a:blip r:embed="rId2"/>
            <a:stretch>
              <a:fillRect/>
            </a:stretch>
          </a:blipFill>
        </p:spPr>
        <p:txBody>
          <a:bodyPr/>
          <a:lstStyle/>
          <a:p>
            <a:endParaRPr lang="en-US"/>
          </a:p>
        </p:txBody>
      </p:sp>
      <p:grpSp>
        <p:nvGrpSpPr>
          <p:cNvPr id="21" name="Group 21"/>
          <p:cNvGrpSpPr/>
          <p:nvPr/>
        </p:nvGrpSpPr>
        <p:grpSpPr>
          <a:xfrm>
            <a:off x="11383715" y="2282303"/>
            <a:ext cx="5871856" cy="587185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2D91"/>
            </a:solidFill>
          </p:spPr>
          <p:txBody>
            <a:bodyPr/>
            <a:lstStyle/>
            <a:p>
              <a:endParaRPr lang="en-US"/>
            </a:p>
          </p:txBody>
        </p:sp>
        <p:sp>
          <p:nvSpPr>
            <p:cNvPr id="23" name="TextBox 23"/>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sp>
        <p:nvSpPr>
          <p:cNvPr id="24" name="Freeform 24"/>
          <p:cNvSpPr/>
          <p:nvPr/>
        </p:nvSpPr>
        <p:spPr>
          <a:xfrm>
            <a:off x="11956928" y="3988489"/>
            <a:ext cx="4732600" cy="2856673"/>
          </a:xfrm>
          <a:custGeom>
            <a:avLst/>
            <a:gdLst/>
            <a:ahLst/>
            <a:cxnLst/>
            <a:rect l="l" t="t" r="r" b="b"/>
            <a:pathLst>
              <a:path w="4732600" h="2856673">
                <a:moveTo>
                  <a:pt x="0" y="0"/>
                </a:moveTo>
                <a:lnTo>
                  <a:pt x="4732601" y="0"/>
                </a:lnTo>
                <a:lnTo>
                  <a:pt x="4732601" y="2856673"/>
                </a:lnTo>
                <a:lnTo>
                  <a:pt x="0" y="2856673"/>
                </a:lnTo>
                <a:lnTo>
                  <a:pt x="0" y="0"/>
                </a:lnTo>
                <a:close/>
              </a:path>
            </a:pathLst>
          </a:custGeom>
          <a:blipFill>
            <a:blip r:embed="rId3"/>
            <a:stretch>
              <a:fillRect/>
            </a:stretch>
          </a:blipFill>
        </p:spPr>
        <p:txBody>
          <a:bodyPr/>
          <a:lstStyle/>
          <a:p>
            <a:endParaRPr lang="en-US"/>
          </a:p>
        </p:txBody>
      </p:sp>
      <p:sp>
        <p:nvSpPr>
          <p:cNvPr id="25" name="TextBox 25"/>
          <p:cNvSpPr txBox="1"/>
          <p:nvPr/>
        </p:nvSpPr>
        <p:spPr>
          <a:xfrm>
            <a:off x="2989700" y="1767826"/>
            <a:ext cx="8083675" cy="1251278"/>
          </a:xfrm>
          <a:prstGeom prst="rect">
            <a:avLst/>
          </a:prstGeom>
        </p:spPr>
        <p:txBody>
          <a:bodyPr lIns="0" tIns="0" rIns="0" bIns="0" rtlCol="0" anchor="t">
            <a:spAutoFit/>
          </a:bodyPr>
          <a:lstStyle/>
          <a:p>
            <a:pPr algn="l">
              <a:lnSpc>
                <a:spcPts val="9781"/>
              </a:lnSpc>
              <a:spcBef>
                <a:spcPct val="0"/>
              </a:spcBef>
            </a:pPr>
            <a:r>
              <a:rPr lang="en-US" sz="6987" b="1">
                <a:solidFill>
                  <a:srgbClr val="662D91"/>
                </a:solidFill>
                <a:latin typeface="Poppins Semi-Bold"/>
                <a:ea typeface="Poppins Semi-Bold"/>
                <a:cs typeface="Poppins Semi-Bold"/>
                <a:sym typeface="Poppins Semi-Bold"/>
              </a:rPr>
              <a:t>Thank You! </a:t>
            </a:r>
          </a:p>
        </p:txBody>
      </p:sp>
      <p:sp>
        <p:nvSpPr>
          <p:cNvPr id="26" name="TextBox 26"/>
          <p:cNvSpPr txBox="1"/>
          <p:nvPr/>
        </p:nvSpPr>
        <p:spPr>
          <a:xfrm>
            <a:off x="2989700" y="6600074"/>
            <a:ext cx="7672376" cy="2089150"/>
          </a:xfrm>
          <a:prstGeom prst="rect">
            <a:avLst/>
          </a:prstGeom>
        </p:spPr>
        <p:txBody>
          <a:bodyPr lIns="0" tIns="0" rIns="0" bIns="0" rtlCol="0" anchor="t">
            <a:spAutoFit/>
          </a:bodyPr>
          <a:lstStyle/>
          <a:p>
            <a:pPr algn="l">
              <a:lnSpc>
                <a:spcPts val="5599"/>
              </a:lnSpc>
            </a:pPr>
            <a:r>
              <a:rPr lang="en-US" sz="3999" b="1">
                <a:solidFill>
                  <a:srgbClr val="000000"/>
                </a:solidFill>
                <a:latin typeface="Canva Sans Bold"/>
                <a:ea typeface="Canva Sans Bold"/>
                <a:cs typeface="Canva Sans Bold"/>
                <a:sym typeface="Canva Sans Bold"/>
              </a:rPr>
              <a:t>www.pealcenter.org</a:t>
            </a:r>
          </a:p>
          <a:p>
            <a:pPr algn="l">
              <a:lnSpc>
                <a:spcPts val="5599"/>
              </a:lnSpc>
            </a:pPr>
            <a:r>
              <a:rPr lang="en-US" sz="3999" b="1">
                <a:solidFill>
                  <a:srgbClr val="000000"/>
                </a:solidFill>
                <a:latin typeface="Canva Sans Bold"/>
                <a:ea typeface="Canva Sans Bold"/>
                <a:cs typeface="Canva Sans Bold"/>
                <a:sym typeface="Canva Sans Bold"/>
              </a:rPr>
              <a:t>info@pealcenter.org</a:t>
            </a:r>
          </a:p>
          <a:p>
            <a:pPr algn="l">
              <a:lnSpc>
                <a:spcPts val="5599"/>
              </a:lnSpc>
            </a:pPr>
            <a:r>
              <a:rPr lang="en-US" sz="3999" b="1">
                <a:solidFill>
                  <a:srgbClr val="000000"/>
                </a:solidFill>
                <a:latin typeface="Canva Sans Bold"/>
                <a:ea typeface="Canva Sans Bold"/>
                <a:cs typeface="Canva Sans Bold"/>
                <a:sym typeface="Canva Sans Bold"/>
              </a:rPr>
              <a:t>1-866-950-1040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818509">
            <a:off x="15988099" y="3748489"/>
            <a:ext cx="11257445" cy="10122315"/>
            <a:chOff x="0" y="0"/>
            <a:chExt cx="4761579" cy="4281451"/>
          </a:xfrm>
        </p:grpSpPr>
        <p:sp>
          <p:nvSpPr>
            <p:cNvPr id="3" name="Freeform 3"/>
            <p:cNvSpPr/>
            <p:nvPr/>
          </p:nvSpPr>
          <p:spPr>
            <a:xfrm>
              <a:off x="0" y="0"/>
              <a:ext cx="4761579" cy="4281451"/>
            </a:xfrm>
            <a:custGeom>
              <a:avLst/>
              <a:gdLst/>
              <a:ahLst/>
              <a:cxnLst/>
              <a:rect l="l" t="t" r="r" b="b"/>
              <a:pathLst>
                <a:path w="4761579" h="4281451">
                  <a:moveTo>
                    <a:pt x="0" y="0"/>
                  </a:moveTo>
                  <a:lnTo>
                    <a:pt x="4761579" y="0"/>
                  </a:lnTo>
                  <a:lnTo>
                    <a:pt x="4761579" y="4281451"/>
                  </a:lnTo>
                  <a:lnTo>
                    <a:pt x="0" y="4281451"/>
                  </a:lnTo>
                  <a:close/>
                </a:path>
              </a:pathLst>
            </a:custGeom>
            <a:solidFill>
              <a:srgbClr val="F4F4F4"/>
            </a:solidFill>
          </p:spPr>
          <p:txBody>
            <a:bodyPr/>
            <a:lstStyle/>
            <a:p>
              <a:endParaRPr lang="en-US"/>
            </a:p>
          </p:txBody>
        </p:sp>
        <p:sp>
          <p:nvSpPr>
            <p:cNvPr id="4" name="TextBox 4"/>
            <p:cNvSpPr txBox="1"/>
            <p:nvPr/>
          </p:nvSpPr>
          <p:spPr>
            <a:xfrm>
              <a:off x="0" y="-19050"/>
              <a:ext cx="4761579" cy="4300501"/>
            </a:xfrm>
            <a:prstGeom prst="rect">
              <a:avLst/>
            </a:prstGeom>
          </p:spPr>
          <p:txBody>
            <a:bodyPr lIns="31632" tIns="31632" rIns="31632" bIns="31632" rtlCol="0" anchor="ctr"/>
            <a:lstStyle/>
            <a:p>
              <a:pPr algn="ctr">
                <a:lnSpc>
                  <a:spcPts val="1656"/>
                </a:lnSpc>
                <a:spcBef>
                  <a:spcPct val="0"/>
                </a:spcBef>
              </a:pPr>
              <a:endParaRPr/>
            </a:p>
          </p:txBody>
        </p:sp>
      </p:grpSp>
      <p:grpSp>
        <p:nvGrpSpPr>
          <p:cNvPr id="5" name="Group 5"/>
          <p:cNvGrpSpPr/>
          <p:nvPr/>
        </p:nvGrpSpPr>
        <p:grpSpPr>
          <a:xfrm rot="-3605793">
            <a:off x="16339296" y="4002352"/>
            <a:ext cx="11257445" cy="10122315"/>
            <a:chOff x="0" y="0"/>
            <a:chExt cx="4761579" cy="4281451"/>
          </a:xfrm>
        </p:grpSpPr>
        <p:sp>
          <p:nvSpPr>
            <p:cNvPr id="6" name="Freeform 6"/>
            <p:cNvSpPr/>
            <p:nvPr/>
          </p:nvSpPr>
          <p:spPr>
            <a:xfrm>
              <a:off x="0" y="0"/>
              <a:ext cx="4761579" cy="4281451"/>
            </a:xfrm>
            <a:custGeom>
              <a:avLst/>
              <a:gdLst/>
              <a:ahLst/>
              <a:cxnLst/>
              <a:rect l="l" t="t" r="r" b="b"/>
              <a:pathLst>
                <a:path w="4761579" h="4281451">
                  <a:moveTo>
                    <a:pt x="0" y="0"/>
                  </a:moveTo>
                  <a:lnTo>
                    <a:pt x="4761579" y="0"/>
                  </a:lnTo>
                  <a:lnTo>
                    <a:pt x="4761579" y="4281451"/>
                  </a:lnTo>
                  <a:lnTo>
                    <a:pt x="0" y="4281451"/>
                  </a:lnTo>
                  <a:close/>
                </a:path>
              </a:pathLst>
            </a:custGeom>
            <a:solidFill>
              <a:srgbClr val="662D91"/>
            </a:solidFill>
          </p:spPr>
          <p:txBody>
            <a:bodyPr/>
            <a:lstStyle/>
            <a:p>
              <a:endParaRPr lang="en-US"/>
            </a:p>
          </p:txBody>
        </p:sp>
        <p:sp>
          <p:nvSpPr>
            <p:cNvPr id="7" name="TextBox 7"/>
            <p:cNvSpPr txBox="1"/>
            <p:nvPr/>
          </p:nvSpPr>
          <p:spPr>
            <a:xfrm>
              <a:off x="0" y="-19050"/>
              <a:ext cx="4761579" cy="4300501"/>
            </a:xfrm>
            <a:prstGeom prst="rect">
              <a:avLst/>
            </a:prstGeom>
          </p:spPr>
          <p:txBody>
            <a:bodyPr lIns="31632" tIns="31632" rIns="31632" bIns="31632" rtlCol="0" anchor="ctr"/>
            <a:lstStyle/>
            <a:p>
              <a:pPr algn="ctr">
                <a:lnSpc>
                  <a:spcPts val="1656"/>
                </a:lnSpc>
                <a:spcBef>
                  <a:spcPct val="0"/>
                </a:spcBef>
              </a:pPr>
              <a:endParaRPr/>
            </a:p>
          </p:txBody>
        </p:sp>
      </p:grpSp>
      <p:grpSp>
        <p:nvGrpSpPr>
          <p:cNvPr id="8" name="Group 8"/>
          <p:cNvGrpSpPr/>
          <p:nvPr/>
        </p:nvGrpSpPr>
        <p:grpSpPr>
          <a:xfrm rot="-2700000">
            <a:off x="17357045" y="5439628"/>
            <a:ext cx="11257445" cy="10122315"/>
            <a:chOff x="0" y="0"/>
            <a:chExt cx="4761579" cy="4281451"/>
          </a:xfrm>
        </p:grpSpPr>
        <p:sp>
          <p:nvSpPr>
            <p:cNvPr id="9" name="Freeform 9"/>
            <p:cNvSpPr/>
            <p:nvPr/>
          </p:nvSpPr>
          <p:spPr>
            <a:xfrm>
              <a:off x="0" y="0"/>
              <a:ext cx="4761579" cy="4281451"/>
            </a:xfrm>
            <a:custGeom>
              <a:avLst/>
              <a:gdLst/>
              <a:ahLst/>
              <a:cxnLst/>
              <a:rect l="l" t="t" r="r" b="b"/>
              <a:pathLst>
                <a:path w="4761579" h="4281451">
                  <a:moveTo>
                    <a:pt x="0" y="0"/>
                  </a:moveTo>
                  <a:lnTo>
                    <a:pt x="4761579" y="0"/>
                  </a:lnTo>
                  <a:lnTo>
                    <a:pt x="4761579" y="4281451"/>
                  </a:lnTo>
                  <a:lnTo>
                    <a:pt x="0" y="4281451"/>
                  </a:lnTo>
                  <a:close/>
                </a:path>
              </a:pathLst>
            </a:custGeom>
            <a:solidFill>
              <a:srgbClr val="2D56A3"/>
            </a:solidFill>
          </p:spPr>
          <p:txBody>
            <a:bodyPr/>
            <a:lstStyle/>
            <a:p>
              <a:endParaRPr lang="en-US"/>
            </a:p>
          </p:txBody>
        </p:sp>
        <p:sp>
          <p:nvSpPr>
            <p:cNvPr id="10" name="TextBox 10"/>
            <p:cNvSpPr txBox="1"/>
            <p:nvPr/>
          </p:nvSpPr>
          <p:spPr>
            <a:xfrm>
              <a:off x="0" y="-19050"/>
              <a:ext cx="4761579" cy="4300501"/>
            </a:xfrm>
            <a:prstGeom prst="rect">
              <a:avLst/>
            </a:prstGeom>
          </p:spPr>
          <p:txBody>
            <a:bodyPr lIns="31632" tIns="31632" rIns="31632" bIns="31632" rtlCol="0" anchor="ctr"/>
            <a:lstStyle/>
            <a:p>
              <a:pPr algn="ctr">
                <a:lnSpc>
                  <a:spcPts val="1656"/>
                </a:lnSpc>
                <a:spcBef>
                  <a:spcPct val="0"/>
                </a:spcBef>
              </a:pPr>
              <a:endParaRPr/>
            </a:p>
          </p:txBody>
        </p:sp>
      </p:grpSp>
      <p:grpSp>
        <p:nvGrpSpPr>
          <p:cNvPr id="11" name="Group 11"/>
          <p:cNvGrpSpPr/>
          <p:nvPr/>
        </p:nvGrpSpPr>
        <p:grpSpPr>
          <a:xfrm rot="2700000">
            <a:off x="-1350195" y="-4948159"/>
            <a:ext cx="4136276" cy="11241093"/>
            <a:chOff x="0" y="0"/>
            <a:chExt cx="703896" cy="1912967"/>
          </a:xfrm>
        </p:grpSpPr>
        <p:sp>
          <p:nvSpPr>
            <p:cNvPr id="12" name="Freeform 12"/>
            <p:cNvSpPr/>
            <p:nvPr/>
          </p:nvSpPr>
          <p:spPr>
            <a:xfrm>
              <a:off x="0" y="0"/>
              <a:ext cx="703896" cy="1912967"/>
            </a:xfrm>
            <a:custGeom>
              <a:avLst/>
              <a:gdLst/>
              <a:ahLst/>
              <a:cxnLst/>
              <a:rect l="l" t="t" r="r" b="b"/>
              <a:pathLst>
                <a:path w="703896" h="1912967">
                  <a:moveTo>
                    <a:pt x="0" y="0"/>
                  </a:moveTo>
                  <a:lnTo>
                    <a:pt x="703896" y="0"/>
                  </a:lnTo>
                  <a:lnTo>
                    <a:pt x="703896" y="1912967"/>
                  </a:lnTo>
                  <a:lnTo>
                    <a:pt x="0" y="1912967"/>
                  </a:lnTo>
                  <a:close/>
                </a:path>
              </a:pathLst>
            </a:custGeom>
            <a:solidFill>
              <a:srgbClr val="F4F4F4"/>
            </a:solidFill>
          </p:spPr>
          <p:txBody>
            <a:bodyPr/>
            <a:lstStyle/>
            <a:p>
              <a:endParaRPr lang="en-US"/>
            </a:p>
          </p:txBody>
        </p:sp>
        <p:sp>
          <p:nvSpPr>
            <p:cNvPr id="13" name="TextBox 13"/>
            <p:cNvSpPr txBox="1"/>
            <p:nvPr/>
          </p:nvSpPr>
          <p:spPr>
            <a:xfrm>
              <a:off x="0" y="-57150"/>
              <a:ext cx="703896" cy="1970117"/>
            </a:xfrm>
            <a:prstGeom prst="rect">
              <a:avLst/>
            </a:prstGeom>
          </p:spPr>
          <p:txBody>
            <a:bodyPr lIns="78621" tIns="78621" rIns="78621" bIns="78621" rtlCol="0" anchor="ctr"/>
            <a:lstStyle/>
            <a:p>
              <a:pPr algn="ctr">
                <a:lnSpc>
                  <a:spcPts val="4116"/>
                </a:lnSpc>
              </a:pPr>
              <a:endParaRPr/>
            </a:p>
          </p:txBody>
        </p:sp>
      </p:grpSp>
      <p:grpSp>
        <p:nvGrpSpPr>
          <p:cNvPr id="14" name="Group 14"/>
          <p:cNvGrpSpPr/>
          <p:nvPr/>
        </p:nvGrpSpPr>
        <p:grpSpPr>
          <a:xfrm rot="1783646">
            <a:off x="-2729383" y="-2099363"/>
            <a:ext cx="4011287" cy="7737839"/>
            <a:chOff x="0" y="0"/>
            <a:chExt cx="682626" cy="1316796"/>
          </a:xfrm>
        </p:grpSpPr>
        <p:sp>
          <p:nvSpPr>
            <p:cNvPr id="15" name="Freeform 15"/>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16" name="TextBox 16"/>
            <p:cNvSpPr txBox="1"/>
            <p:nvPr/>
          </p:nvSpPr>
          <p:spPr>
            <a:xfrm>
              <a:off x="0" y="-57150"/>
              <a:ext cx="682626" cy="1373946"/>
            </a:xfrm>
            <a:prstGeom prst="rect">
              <a:avLst/>
            </a:prstGeom>
          </p:spPr>
          <p:txBody>
            <a:bodyPr lIns="78621" tIns="78621" rIns="78621" bIns="78621" rtlCol="0" anchor="ctr"/>
            <a:lstStyle/>
            <a:p>
              <a:pPr algn="ctr">
                <a:lnSpc>
                  <a:spcPts val="4116"/>
                </a:lnSpc>
              </a:pPr>
              <a:endParaRPr/>
            </a:p>
          </p:txBody>
        </p:sp>
      </p:grpSp>
      <p:grpSp>
        <p:nvGrpSpPr>
          <p:cNvPr id="17" name="Group 17"/>
          <p:cNvGrpSpPr/>
          <p:nvPr/>
        </p:nvGrpSpPr>
        <p:grpSpPr>
          <a:xfrm rot="3600487">
            <a:off x="-440233" y="-4522547"/>
            <a:ext cx="4011287" cy="7737839"/>
            <a:chOff x="0" y="0"/>
            <a:chExt cx="682626" cy="1316796"/>
          </a:xfrm>
        </p:grpSpPr>
        <p:sp>
          <p:nvSpPr>
            <p:cNvPr id="18" name="Freeform 18"/>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2D56A3"/>
            </a:solidFill>
          </p:spPr>
          <p:txBody>
            <a:bodyPr/>
            <a:lstStyle/>
            <a:p>
              <a:endParaRPr lang="en-US"/>
            </a:p>
          </p:txBody>
        </p:sp>
        <p:sp>
          <p:nvSpPr>
            <p:cNvPr id="19" name="TextBox 19"/>
            <p:cNvSpPr txBox="1"/>
            <p:nvPr/>
          </p:nvSpPr>
          <p:spPr>
            <a:xfrm>
              <a:off x="0" y="-57150"/>
              <a:ext cx="682626" cy="1373946"/>
            </a:xfrm>
            <a:prstGeom prst="rect">
              <a:avLst/>
            </a:prstGeom>
          </p:spPr>
          <p:txBody>
            <a:bodyPr lIns="78621" tIns="78621" rIns="78621" bIns="78621" rtlCol="0" anchor="ctr"/>
            <a:lstStyle/>
            <a:p>
              <a:pPr algn="ctr">
                <a:lnSpc>
                  <a:spcPts val="4116"/>
                </a:lnSpc>
              </a:pPr>
              <a:endParaRPr/>
            </a:p>
          </p:txBody>
        </p:sp>
      </p:grpSp>
      <p:grpSp>
        <p:nvGrpSpPr>
          <p:cNvPr id="20" name="Group 20"/>
          <p:cNvGrpSpPr/>
          <p:nvPr/>
        </p:nvGrpSpPr>
        <p:grpSpPr>
          <a:xfrm rot="-2700000">
            <a:off x="-1811133" y="199588"/>
            <a:ext cx="2886572" cy="2886572"/>
            <a:chOff x="0" y="0"/>
            <a:chExt cx="812800" cy="812800"/>
          </a:xfrm>
        </p:grpSpPr>
        <p:sp>
          <p:nvSpPr>
            <p:cNvPr id="21" name="Freeform 2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22" name="TextBox 22"/>
            <p:cNvSpPr txBox="1"/>
            <p:nvPr/>
          </p:nvSpPr>
          <p:spPr>
            <a:xfrm>
              <a:off x="0" y="-57150"/>
              <a:ext cx="812800" cy="869950"/>
            </a:xfrm>
            <a:prstGeom prst="rect">
              <a:avLst/>
            </a:prstGeom>
          </p:spPr>
          <p:txBody>
            <a:bodyPr lIns="78621" tIns="78621" rIns="78621" bIns="78621" rtlCol="0" anchor="ctr"/>
            <a:lstStyle/>
            <a:p>
              <a:pPr algn="ctr">
                <a:lnSpc>
                  <a:spcPts val="4116"/>
                </a:lnSpc>
              </a:pPr>
              <a:endParaRPr/>
            </a:p>
          </p:txBody>
        </p:sp>
      </p:grpSp>
      <p:sp>
        <p:nvSpPr>
          <p:cNvPr id="23" name="TextBox 23"/>
          <p:cNvSpPr txBox="1"/>
          <p:nvPr/>
        </p:nvSpPr>
        <p:spPr>
          <a:xfrm>
            <a:off x="4515003" y="2321914"/>
            <a:ext cx="9257993" cy="1362075"/>
          </a:xfrm>
          <a:prstGeom prst="rect">
            <a:avLst/>
          </a:prstGeom>
        </p:spPr>
        <p:txBody>
          <a:bodyPr lIns="0" tIns="0" rIns="0" bIns="0" rtlCol="0" anchor="t">
            <a:spAutoFit/>
          </a:bodyPr>
          <a:lstStyle/>
          <a:p>
            <a:pPr algn="ctr">
              <a:lnSpc>
                <a:spcPts val="10500"/>
              </a:lnSpc>
              <a:spcBef>
                <a:spcPct val="0"/>
              </a:spcBef>
            </a:pPr>
            <a:r>
              <a:rPr lang="en-US" sz="7500" b="1">
                <a:solidFill>
                  <a:srgbClr val="662D91"/>
                </a:solidFill>
                <a:latin typeface="Poppins Semi-Bold"/>
                <a:ea typeface="Poppins Semi-Bold"/>
                <a:cs typeface="Poppins Semi-Bold"/>
                <a:sym typeface="Poppins Semi-Bold"/>
              </a:rPr>
              <a:t>Our Mission</a:t>
            </a:r>
          </a:p>
        </p:txBody>
      </p:sp>
      <p:sp>
        <p:nvSpPr>
          <p:cNvPr id="24" name="TextBox 24"/>
          <p:cNvSpPr txBox="1"/>
          <p:nvPr/>
        </p:nvSpPr>
        <p:spPr>
          <a:xfrm>
            <a:off x="2867325" y="4029484"/>
            <a:ext cx="12553350" cy="4197350"/>
          </a:xfrm>
          <a:prstGeom prst="rect">
            <a:avLst/>
          </a:prstGeom>
        </p:spPr>
        <p:txBody>
          <a:bodyPr lIns="0" tIns="0" rIns="0" bIns="0" rtlCol="0" anchor="t">
            <a:spAutoFit/>
          </a:bodyPr>
          <a:lstStyle/>
          <a:p>
            <a:pPr algn="ctr">
              <a:lnSpc>
                <a:spcPts val="5500"/>
              </a:lnSpc>
            </a:pPr>
            <a:r>
              <a:rPr lang="en-US" sz="5000">
                <a:solidFill>
                  <a:srgbClr val="000000"/>
                </a:solidFill>
                <a:latin typeface="Open Sans"/>
                <a:ea typeface="Open Sans"/>
                <a:cs typeface="Open Sans"/>
                <a:sym typeface="Open Sans"/>
              </a:rPr>
              <a:t>The mission of the PEAL Center is to educate and empower families to ensure that children, youth and young adults with disabilities and special health care needs lead rich, active lives as full members of their schools and communities.</a:t>
            </a:r>
          </a:p>
        </p:txBody>
      </p:sp>
      <p:sp>
        <p:nvSpPr>
          <p:cNvPr id="25" name="Freeform 25"/>
          <p:cNvSpPr/>
          <p:nvPr/>
        </p:nvSpPr>
        <p:spPr>
          <a:xfrm>
            <a:off x="14936451" y="0"/>
            <a:ext cx="3351549" cy="3351549"/>
          </a:xfrm>
          <a:custGeom>
            <a:avLst/>
            <a:gdLst/>
            <a:ahLst/>
            <a:cxnLst/>
            <a:rect l="l" t="t" r="r" b="b"/>
            <a:pathLst>
              <a:path w="3351549" h="3351549">
                <a:moveTo>
                  <a:pt x="0" y="0"/>
                </a:moveTo>
                <a:lnTo>
                  <a:pt x="3351549" y="0"/>
                </a:lnTo>
                <a:lnTo>
                  <a:pt x="3351549" y="3351549"/>
                </a:lnTo>
                <a:lnTo>
                  <a:pt x="0" y="3351549"/>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rot="-2868204">
            <a:off x="14967711" y="-2854883"/>
            <a:ext cx="4076219" cy="7997089"/>
            <a:chOff x="0" y="0"/>
            <a:chExt cx="1073572" cy="2106229"/>
          </a:xfrm>
        </p:grpSpPr>
        <p:sp>
          <p:nvSpPr>
            <p:cNvPr id="3" name="Freeform 3"/>
            <p:cNvSpPr/>
            <p:nvPr/>
          </p:nvSpPr>
          <p:spPr>
            <a:xfrm>
              <a:off x="0" y="0"/>
              <a:ext cx="1073572" cy="2106229"/>
            </a:xfrm>
            <a:custGeom>
              <a:avLst/>
              <a:gdLst/>
              <a:ahLst/>
              <a:cxnLst/>
              <a:rect l="l" t="t" r="r" b="b"/>
              <a:pathLst>
                <a:path w="1073572" h="2106229">
                  <a:moveTo>
                    <a:pt x="0" y="0"/>
                  </a:moveTo>
                  <a:lnTo>
                    <a:pt x="1073572" y="0"/>
                  </a:lnTo>
                  <a:lnTo>
                    <a:pt x="1073572" y="2106229"/>
                  </a:lnTo>
                  <a:lnTo>
                    <a:pt x="0" y="2106229"/>
                  </a:lnTo>
                  <a:close/>
                </a:path>
              </a:pathLst>
            </a:custGeom>
            <a:solidFill>
              <a:srgbClr val="F4F4F4"/>
            </a:solidFill>
          </p:spPr>
          <p:txBody>
            <a:bodyPr/>
            <a:lstStyle/>
            <a:p>
              <a:endParaRPr lang="en-US"/>
            </a:p>
          </p:txBody>
        </p:sp>
        <p:sp>
          <p:nvSpPr>
            <p:cNvPr id="4" name="TextBox 4"/>
            <p:cNvSpPr txBox="1"/>
            <p:nvPr/>
          </p:nvSpPr>
          <p:spPr>
            <a:xfrm>
              <a:off x="0" y="-38100"/>
              <a:ext cx="1073572" cy="214432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2700000">
            <a:off x="15253863" y="-3053768"/>
            <a:ext cx="4076219" cy="7997089"/>
            <a:chOff x="0" y="0"/>
            <a:chExt cx="1073572" cy="2106229"/>
          </a:xfrm>
        </p:grpSpPr>
        <p:sp>
          <p:nvSpPr>
            <p:cNvPr id="6" name="Freeform 6"/>
            <p:cNvSpPr/>
            <p:nvPr/>
          </p:nvSpPr>
          <p:spPr>
            <a:xfrm>
              <a:off x="0" y="0"/>
              <a:ext cx="1073572" cy="2106229"/>
            </a:xfrm>
            <a:custGeom>
              <a:avLst/>
              <a:gdLst/>
              <a:ahLst/>
              <a:cxnLst/>
              <a:rect l="l" t="t" r="r" b="b"/>
              <a:pathLst>
                <a:path w="1073572" h="2106229">
                  <a:moveTo>
                    <a:pt x="0" y="0"/>
                  </a:moveTo>
                  <a:lnTo>
                    <a:pt x="1073572" y="0"/>
                  </a:lnTo>
                  <a:lnTo>
                    <a:pt x="1073572" y="2106229"/>
                  </a:lnTo>
                  <a:lnTo>
                    <a:pt x="0" y="2106229"/>
                  </a:lnTo>
                  <a:close/>
                </a:path>
              </a:pathLst>
            </a:custGeom>
            <a:solidFill>
              <a:srgbClr val="19A49D"/>
            </a:solidFill>
          </p:spPr>
          <p:txBody>
            <a:bodyPr/>
            <a:lstStyle/>
            <a:p>
              <a:endParaRPr lang="en-US"/>
            </a:p>
          </p:txBody>
        </p:sp>
        <p:sp>
          <p:nvSpPr>
            <p:cNvPr id="7" name="TextBox 7"/>
            <p:cNvSpPr txBox="1"/>
            <p:nvPr/>
          </p:nvSpPr>
          <p:spPr>
            <a:xfrm>
              <a:off x="0" y="-38100"/>
              <a:ext cx="1073572" cy="21443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805667">
            <a:off x="16450254" y="-3312104"/>
            <a:ext cx="4076219" cy="7997089"/>
            <a:chOff x="0" y="0"/>
            <a:chExt cx="1073572" cy="2106229"/>
          </a:xfrm>
        </p:grpSpPr>
        <p:sp>
          <p:nvSpPr>
            <p:cNvPr id="9" name="Freeform 9"/>
            <p:cNvSpPr/>
            <p:nvPr/>
          </p:nvSpPr>
          <p:spPr>
            <a:xfrm>
              <a:off x="0" y="0"/>
              <a:ext cx="1073572" cy="2106229"/>
            </a:xfrm>
            <a:custGeom>
              <a:avLst/>
              <a:gdLst/>
              <a:ahLst/>
              <a:cxnLst/>
              <a:rect l="l" t="t" r="r" b="b"/>
              <a:pathLst>
                <a:path w="1073572" h="2106229">
                  <a:moveTo>
                    <a:pt x="0" y="0"/>
                  </a:moveTo>
                  <a:lnTo>
                    <a:pt x="1073572" y="0"/>
                  </a:lnTo>
                  <a:lnTo>
                    <a:pt x="1073572" y="2106229"/>
                  </a:lnTo>
                  <a:lnTo>
                    <a:pt x="0" y="2106229"/>
                  </a:lnTo>
                  <a:close/>
                </a:path>
              </a:pathLst>
            </a:custGeom>
            <a:solidFill>
              <a:srgbClr val="2D56A3"/>
            </a:solidFill>
          </p:spPr>
          <p:txBody>
            <a:bodyPr/>
            <a:lstStyle/>
            <a:p>
              <a:endParaRPr lang="en-US"/>
            </a:p>
          </p:txBody>
        </p:sp>
        <p:sp>
          <p:nvSpPr>
            <p:cNvPr id="10" name="TextBox 10"/>
            <p:cNvSpPr txBox="1"/>
            <p:nvPr/>
          </p:nvSpPr>
          <p:spPr>
            <a:xfrm>
              <a:off x="0" y="-38100"/>
              <a:ext cx="1073572" cy="2144329"/>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918756">
            <a:off x="17461848" y="-3657088"/>
            <a:ext cx="4076219" cy="7997089"/>
            <a:chOff x="0" y="0"/>
            <a:chExt cx="1073572" cy="2106229"/>
          </a:xfrm>
        </p:grpSpPr>
        <p:sp>
          <p:nvSpPr>
            <p:cNvPr id="12" name="Freeform 12"/>
            <p:cNvSpPr/>
            <p:nvPr/>
          </p:nvSpPr>
          <p:spPr>
            <a:xfrm>
              <a:off x="0" y="0"/>
              <a:ext cx="1073572" cy="2106229"/>
            </a:xfrm>
            <a:custGeom>
              <a:avLst/>
              <a:gdLst/>
              <a:ahLst/>
              <a:cxnLst/>
              <a:rect l="l" t="t" r="r" b="b"/>
              <a:pathLst>
                <a:path w="1073572" h="2106229">
                  <a:moveTo>
                    <a:pt x="0" y="0"/>
                  </a:moveTo>
                  <a:lnTo>
                    <a:pt x="1073572" y="0"/>
                  </a:lnTo>
                  <a:lnTo>
                    <a:pt x="1073572" y="2106229"/>
                  </a:lnTo>
                  <a:lnTo>
                    <a:pt x="0" y="2106229"/>
                  </a:lnTo>
                  <a:close/>
                </a:path>
              </a:pathLst>
            </a:custGeom>
            <a:solidFill>
              <a:srgbClr val="662D91"/>
            </a:solidFill>
          </p:spPr>
          <p:txBody>
            <a:bodyPr/>
            <a:lstStyle/>
            <a:p>
              <a:endParaRPr lang="en-US"/>
            </a:p>
          </p:txBody>
        </p:sp>
        <p:sp>
          <p:nvSpPr>
            <p:cNvPr id="13" name="TextBox 13"/>
            <p:cNvSpPr txBox="1"/>
            <p:nvPr/>
          </p:nvSpPr>
          <p:spPr>
            <a:xfrm>
              <a:off x="0" y="-38100"/>
              <a:ext cx="1073572" cy="2144329"/>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728267" y="4366881"/>
            <a:ext cx="954721" cy="893966"/>
          </a:xfrm>
          <a:custGeom>
            <a:avLst/>
            <a:gdLst/>
            <a:ahLst/>
            <a:cxnLst/>
            <a:rect l="l" t="t" r="r" b="b"/>
            <a:pathLst>
              <a:path w="954721" h="893966">
                <a:moveTo>
                  <a:pt x="0" y="0"/>
                </a:moveTo>
                <a:lnTo>
                  <a:pt x="954721" y="0"/>
                </a:lnTo>
                <a:lnTo>
                  <a:pt x="954721" y="893966"/>
                </a:lnTo>
                <a:lnTo>
                  <a:pt x="0" y="8939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728267" y="2113724"/>
            <a:ext cx="11295147" cy="1362075"/>
          </a:xfrm>
          <a:prstGeom prst="rect">
            <a:avLst/>
          </a:prstGeom>
        </p:spPr>
        <p:txBody>
          <a:bodyPr lIns="0" tIns="0" rIns="0" bIns="0" rtlCol="0" anchor="t">
            <a:spAutoFit/>
          </a:bodyPr>
          <a:lstStyle/>
          <a:p>
            <a:pPr algn="l">
              <a:lnSpc>
                <a:spcPts val="10500"/>
              </a:lnSpc>
              <a:spcBef>
                <a:spcPct val="0"/>
              </a:spcBef>
            </a:pPr>
            <a:r>
              <a:rPr lang="en-US" sz="7500" b="1">
                <a:solidFill>
                  <a:srgbClr val="662D91"/>
                </a:solidFill>
                <a:latin typeface="Poppins Semi-Bold"/>
                <a:ea typeface="Poppins Semi-Bold"/>
                <a:cs typeface="Poppins Semi-Bold"/>
                <a:sym typeface="Poppins Semi-Bold"/>
              </a:rPr>
              <a:t>Objectives for Today</a:t>
            </a:r>
          </a:p>
        </p:txBody>
      </p:sp>
      <p:sp>
        <p:nvSpPr>
          <p:cNvPr id="16" name="TextBox 16"/>
          <p:cNvSpPr txBox="1"/>
          <p:nvPr/>
        </p:nvSpPr>
        <p:spPr>
          <a:xfrm>
            <a:off x="2969141" y="4265859"/>
            <a:ext cx="5424934" cy="3365500"/>
          </a:xfrm>
          <a:prstGeom prst="rect">
            <a:avLst/>
          </a:prstGeom>
        </p:spPr>
        <p:txBody>
          <a:bodyPr lIns="0" tIns="0" rIns="0" bIns="0" rtlCol="0" anchor="t">
            <a:spAutoFit/>
          </a:bodyPr>
          <a:lstStyle/>
          <a:p>
            <a:pPr algn="l">
              <a:lnSpc>
                <a:spcPts val="4399"/>
              </a:lnSpc>
            </a:pPr>
            <a:r>
              <a:rPr lang="en-US" sz="3999" b="1">
                <a:solidFill>
                  <a:srgbClr val="000000"/>
                </a:solidFill>
                <a:latin typeface="Poppins Semi-Bold"/>
                <a:ea typeface="Poppins Semi-Bold"/>
                <a:cs typeface="Poppins Semi-Bold"/>
                <a:sym typeface="Poppins Semi-Bold"/>
              </a:rPr>
              <a:t>Hear from self-advocate about the importance of promoting advocacy skills in youth</a:t>
            </a:r>
          </a:p>
        </p:txBody>
      </p:sp>
      <p:sp>
        <p:nvSpPr>
          <p:cNvPr id="17" name="TextBox 17"/>
          <p:cNvSpPr txBox="1"/>
          <p:nvPr/>
        </p:nvSpPr>
        <p:spPr>
          <a:xfrm>
            <a:off x="2969141" y="8245651"/>
            <a:ext cx="5424934" cy="1155700"/>
          </a:xfrm>
          <a:prstGeom prst="rect">
            <a:avLst/>
          </a:prstGeom>
        </p:spPr>
        <p:txBody>
          <a:bodyPr lIns="0" tIns="0" rIns="0" bIns="0" rtlCol="0" anchor="t">
            <a:spAutoFit/>
          </a:bodyPr>
          <a:lstStyle/>
          <a:p>
            <a:pPr algn="l">
              <a:lnSpc>
                <a:spcPts val="4399"/>
              </a:lnSpc>
            </a:pPr>
            <a:r>
              <a:rPr lang="en-US" sz="3999" b="1">
                <a:solidFill>
                  <a:srgbClr val="000000"/>
                </a:solidFill>
                <a:latin typeface="Poppins Semi-Bold"/>
                <a:ea typeface="Poppins Semi-Bold"/>
                <a:cs typeface="Poppins Semi-Bold"/>
                <a:sym typeface="Poppins Semi-Bold"/>
              </a:rPr>
              <a:t>Learn about PEAL resources</a:t>
            </a:r>
          </a:p>
        </p:txBody>
      </p:sp>
      <p:sp>
        <p:nvSpPr>
          <p:cNvPr id="18" name="TextBox 18"/>
          <p:cNvSpPr txBox="1"/>
          <p:nvPr/>
        </p:nvSpPr>
        <p:spPr>
          <a:xfrm>
            <a:off x="9765635" y="4265859"/>
            <a:ext cx="6581924" cy="2260600"/>
          </a:xfrm>
          <a:prstGeom prst="rect">
            <a:avLst/>
          </a:prstGeom>
        </p:spPr>
        <p:txBody>
          <a:bodyPr lIns="0" tIns="0" rIns="0" bIns="0" rtlCol="0" anchor="t">
            <a:spAutoFit/>
          </a:bodyPr>
          <a:lstStyle/>
          <a:p>
            <a:pPr algn="l">
              <a:lnSpc>
                <a:spcPts val="4399"/>
              </a:lnSpc>
            </a:pPr>
            <a:r>
              <a:rPr lang="en-US" sz="3999" b="1">
                <a:solidFill>
                  <a:srgbClr val="000000"/>
                </a:solidFill>
                <a:latin typeface="Poppins Semi-Bold"/>
                <a:ea typeface="Poppins Semi-Bold"/>
                <a:cs typeface="Poppins Semi-Bold"/>
                <a:sym typeface="Poppins Semi-Bold"/>
              </a:rPr>
              <a:t>Find out how PEAL educates and empowers families, youth, young adults, and professionals</a:t>
            </a:r>
          </a:p>
        </p:txBody>
      </p:sp>
      <p:sp>
        <p:nvSpPr>
          <p:cNvPr id="19" name="Freeform 19"/>
          <p:cNvSpPr/>
          <p:nvPr/>
        </p:nvSpPr>
        <p:spPr>
          <a:xfrm>
            <a:off x="1728267" y="8245651"/>
            <a:ext cx="954721" cy="893966"/>
          </a:xfrm>
          <a:custGeom>
            <a:avLst/>
            <a:gdLst/>
            <a:ahLst/>
            <a:cxnLst/>
            <a:rect l="l" t="t" r="r" b="b"/>
            <a:pathLst>
              <a:path w="954721" h="893966">
                <a:moveTo>
                  <a:pt x="0" y="0"/>
                </a:moveTo>
                <a:lnTo>
                  <a:pt x="954721" y="0"/>
                </a:lnTo>
                <a:lnTo>
                  <a:pt x="954721" y="893966"/>
                </a:lnTo>
                <a:lnTo>
                  <a:pt x="0" y="8939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8666639" y="4366881"/>
            <a:ext cx="954721" cy="893966"/>
          </a:xfrm>
          <a:custGeom>
            <a:avLst/>
            <a:gdLst/>
            <a:ahLst/>
            <a:cxnLst/>
            <a:rect l="l" t="t" r="r" b="b"/>
            <a:pathLst>
              <a:path w="954721" h="893966">
                <a:moveTo>
                  <a:pt x="0" y="0"/>
                </a:moveTo>
                <a:lnTo>
                  <a:pt x="954722" y="0"/>
                </a:lnTo>
                <a:lnTo>
                  <a:pt x="954722" y="893966"/>
                </a:lnTo>
                <a:lnTo>
                  <a:pt x="0" y="8939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73671">
            <a:off x="13517703" y="119246"/>
            <a:ext cx="6067596" cy="14114122"/>
            <a:chOff x="0" y="0"/>
            <a:chExt cx="1598050" cy="3717300"/>
          </a:xfrm>
        </p:grpSpPr>
        <p:sp>
          <p:nvSpPr>
            <p:cNvPr id="3" name="Freeform 3"/>
            <p:cNvSpPr/>
            <p:nvPr/>
          </p:nvSpPr>
          <p:spPr>
            <a:xfrm>
              <a:off x="0" y="0"/>
              <a:ext cx="1598050" cy="3717300"/>
            </a:xfrm>
            <a:custGeom>
              <a:avLst/>
              <a:gdLst/>
              <a:ahLst/>
              <a:cxnLst/>
              <a:rect l="l" t="t" r="r" b="b"/>
              <a:pathLst>
                <a:path w="1598050" h="3717300">
                  <a:moveTo>
                    <a:pt x="0" y="0"/>
                  </a:moveTo>
                  <a:lnTo>
                    <a:pt x="1598050" y="0"/>
                  </a:lnTo>
                  <a:lnTo>
                    <a:pt x="1598050" y="3717300"/>
                  </a:lnTo>
                  <a:lnTo>
                    <a:pt x="0" y="3717300"/>
                  </a:lnTo>
                  <a:close/>
                </a:path>
              </a:pathLst>
            </a:custGeom>
            <a:solidFill>
              <a:srgbClr val="F4F4F4"/>
            </a:solidFill>
          </p:spPr>
          <p:txBody>
            <a:bodyPr/>
            <a:lstStyle/>
            <a:p>
              <a:endParaRPr lang="en-US"/>
            </a:p>
          </p:txBody>
        </p:sp>
        <p:sp>
          <p:nvSpPr>
            <p:cNvPr id="4" name="TextBox 4"/>
            <p:cNvSpPr txBox="1"/>
            <p:nvPr/>
          </p:nvSpPr>
          <p:spPr>
            <a:xfrm>
              <a:off x="0" y="-38100"/>
              <a:ext cx="1598050" cy="37554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2073671">
            <a:off x="13775564" y="415702"/>
            <a:ext cx="6067596" cy="14114122"/>
            <a:chOff x="0" y="0"/>
            <a:chExt cx="1598050" cy="3717300"/>
          </a:xfrm>
        </p:grpSpPr>
        <p:sp>
          <p:nvSpPr>
            <p:cNvPr id="6" name="Freeform 6"/>
            <p:cNvSpPr/>
            <p:nvPr/>
          </p:nvSpPr>
          <p:spPr>
            <a:xfrm>
              <a:off x="0" y="0"/>
              <a:ext cx="1598050" cy="3717300"/>
            </a:xfrm>
            <a:custGeom>
              <a:avLst/>
              <a:gdLst/>
              <a:ahLst/>
              <a:cxnLst/>
              <a:rect l="l" t="t" r="r" b="b"/>
              <a:pathLst>
                <a:path w="1598050" h="3717300">
                  <a:moveTo>
                    <a:pt x="0" y="0"/>
                  </a:moveTo>
                  <a:lnTo>
                    <a:pt x="1598050" y="0"/>
                  </a:lnTo>
                  <a:lnTo>
                    <a:pt x="1598050" y="3717300"/>
                  </a:lnTo>
                  <a:lnTo>
                    <a:pt x="0" y="3717300"/>
                  </a:lnTo>
                  <a:close/>
                </a:path>
              </a:pathLst>
            </a:custGeom>
            <a:solidFill>
              <a:srgbClr val="19A49D"/>
            </a:solidFill>
          </p:spPr>
          <p:txBody>
            <a:bodyPr/>
            <a:lstStyle/>
            <a:p>
              <a:endParaRPr lang="en-US"/>
            </a:p>
          </p:txBody>
        </p:sp>
        <p:sp>
          <p:nvSpPr>
            <p:cNvPr id="7" name="TextBox 7"/>
            <p:cNvSpPr txBox="1"/>
            <p:nvPr/>
          </p:nvSpPr>
          <p:spPr>
            <a:xfrm>
              <a:off x="0" y="-38100"/>
              <a:ext cx="1598050" cy="37554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2073671">
            <a:off x="16340450" y="2914649"/>
            <a:ext cx="6067596" cy="14114122"/>
            <a:chOff x="0" y="0"/>
            <a:chExt cx="1598050" cy="3717300"/>
          </a:xfrm>
        </p:grpSpPr>
        <p:sp>
          <p:nvSpPr>
            <p:cNvPr id="9" name="Freeform 9"/>
            <p:cNvSpPr/>
            <p:nvPr/>
          </p:nvSpPr>
          <p:spPr>
            <a:xfrm>
              <a:off x="0" y="0"/>
              <a:ext cx="1598050" cy="3717300"/>
            </a:xfrm>
            <a:custGeom>
              <a:avLst/>
              <a:gdLst/>
              <a:ahLst/>
              <a:cxnLst/>
              <a:rect l="l" t="t" r="r" b="b"/>
              <a:pathLst>
                <a:path w="1598050" h="3717300">
                  <a:moveTo>
                    <a:pt x="0" y="0"/>
                  </a:moveTo>
                  <a:lnTo>
                    <a:pt x="1598050" y="0"/>
                  </a:lnTo>
                  <a:lnTo>
                    <a:pt x="1598050" y="3717300"/>
                  </a:lnTo>
                  <a:lnTo>
                    <a:pt x="0" y="3717300"/>
                  </a:lnTo>
                  <a:close/>
                </a:path>
              </a:pathLst>
            </a:custGeom>
            <a:solidFill>
              <a:srgbClr val="2D56A3"/>
            </a:solidFill>
          </p:spPr>
          <p:txBody>
            <a:bodyPr/>
            <a:lstStyle/>
            <a:p>
              <a:endParaRPr lang="en-US"/>
            </a:p>
          </p:txBody>
        </p:sp>
        <p:sp>
          <p:nvSpPr>
            <p:cNvPr id="10" name="TextBox 10"/>
            <p:cNvSpPr txBox="1"/>
            <p:nvPr/>
          </p:nvSpPr>
          <p:spPr>
            <a:xfrm>
              <a:off x="0" y="-38100"/>
              <a:ext cx="1598050" cy="37554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2073671">
            <a:off x="20651302" y="-1640235"/>
            <a:ext cx="6067596" cy="14114122"/>
            <a:chOff x="0" y="0"/>
            <a:chExt cx="1598050" cy="3717300"/>
          </a:xfrm>
        </p:grpSpPr>
        <p:sp>
          <p:nvSpPr>
            <p:cNvPr id="12" name="Freeform 12"/>
            <p:cNvSpPr/>
            <p:nvPr/>
          </p:nvSpPr>
          <p:spPr>
            <a:xfrm>
              <a:off x="0" y="0"/>
              <a:ext cx="1598050" cy="3717300"/>
            </a:xfrm>
            <a:custGeom>
              <a:avLst/>
              <a:gdLst/>
              <a:ahLst/>
              <a:cxnLst/>
              <a:rect l="l" t="t" r="r" b="b"/>
              <a:pathLst>
                <a:path w="1598050" h="3717300">
                  <a:moveTo>
                    <a:pt x="0" y="0"/>
                  </a:moveTo>
                  <a:lnTo>
                    <a:pt x="1598050" y="0"/>
                  </a:lnTo>
                  <a:lnTo>
                    <a:pt x="1598050" y="3717300"/>
                  </a:lnTo>
                  <a:lnTo>
                    <a:pt x="0" y="3717300"/>
                  </a:lnTo>
                  <a:close/>
                </a:path>
              </a:pathLst>
            </a:custGeom>
            <a:solidFill>
              <a:srgbClr val="662D91"/>
            </a:solidFill>
          </p:spPr>
          <p:txBody>
            <a:bodyPr/>
            <a:lstStyle/>
            <a:p>
              <a:endParaRPr lang="en-US"/>
            </a:p>
          </p:txBody>
        </p:sp>
        <p:sp>
          <p:nvSpPr>
            <p:cNvPr id="13" name="TextBox 13"/>
            <p:cNvSpPr txBox="1"/>
            <p:nvPr/>
          </p:nvSpPr>
          <p:spPr>
            <a:xfrm>
              <a:off x="0" y="-38100"/>
              <a:ext cx="1598050" cy="37554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814931" y="1713518"/>
            <a:ext cx="7009425" cy="700942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6" name="TextBox 16"/>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grpSp>
        <p:nvGrpSpPr>
          <p:cNvPr id="17" name="Group 17"/>
          <p:cNvGrpSpPr/>
          <p:nvPr/>
        </p:nvGrpSpPr>
        <p:grpSpPr>
          <a:xfrm>
            <a:off x="11073374" y="1958326"/>
            <a:ext cx="6499708" cy="649970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56A3"/>
            </a:solidFill>
          </p:spPr>
          <p:txBody>
            <a:bodyPr/>
            <a:lstStyle/>
            <a:p>
              <a:endParaRPr lang="en-US"/>
            </a:p>
          </p:txBody>
        </p:sp>
        <p:sp>
          <p:nvSpPr>
            <p:cNvPr id="19" name="TextBox 19"/>
            <p:cNvSpPr txBox="1"/>
            <p:nvPr/>
          </p:nvSpPr>
          <p:spPr>
            <a:xfrm>
              <a:off x="76200" y="38100"/>
              <a:ext cx="660400" cy="698500"/>
            </a:xfrm>
            <a:prstGeom prst="rect">
              <a:avLst/>
            </a:prstGeom>
          </p:spPr>
          <p:txBody>
            <a:bodyPr lIns="56702" tIns="56702" rIns="56702" bIns="56702" rtlCol="0" anchor="ctr"/>
            <a:lstStyle/>
            <a:p>
              <a:pPr algn="ctr">
                <a:lnSpc>
                  <a:spcPts val="2969"/>
                </a:lnSpc>
              </a:pPr>
              <a:endParaRPr/>
            </a:p>
          </p:txBody>
        </p:sp>
      </p:grpSp>
      <p:grpSp>
        <p:nvGrpSpPr>
          <p:cNvPr id="20" name="Group 20"/>
          <p:cNvGrpSpPr/>
          <p:nvPr/>
        </p:nvGrpSpPr>
        <p:grpSpPr>
          <a:xfrm>
            <a:off x="11364965" y="2249928"/>
            <a:ext cx="5916527" cy="5916504"/>
            <a:chOff x="0" y="0"/>
            <a:chExt cx="6350000" cy="6349975"/>
          </a:xfrm>
        </p:grpSpPr>
        <p:sp>
          <p:nvSpPr>
            <p:cNvPr id="21" name="Freeform 2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4999" r="-24999"/>
              </a:stretch>
            </a:blipFill>
          </p:spPr>
          <p:txBody>
            <a:bodyPr/>
            <a:lstStyle/>
            <a:p>
              <a:endParaRPr lang="en-US"/>
            </a:p>
          </p:txBody>
        </p:sp>
      </p:grpSp>
      <p:sp>
        <p:nvSpPr>
          <p:cNvPr id="22" name="Freeform 22"/>
          <p:cNvSpPr/>
          <p:nvPr/>
        </p:nvSpPr>
        <p:spPr>
          <a:xfrm>
            <a:off x="1728267" y="3304619"/>
            <a:ext cx="334515" cy="334515"/>
          </a:xfrm>
          <a:custGeom>
            <a:avLst/>
            <a:gdLst/>
            <a:ahLst/>
            <a:cxnLst/>
            <a:rect l="l" t="t" r="r" b="b"/>
            <a:pathLst>
              <a:path w="334515" h="334515">
                <a:moveTo>
                  <a:pt x="0" y="0"/>
                </a:moveTo>
                <a:lnTo>
                  <a:pt x="334515" y="0"/>
                </a:lnTo>
                <a:lnTo>
                  <a:pt x="334515" y="334515"/>
                </a:lnTo>
                <a:lnTo>
                  <a:pt x="0" y="334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1728267" y="5590618"/>
            <a:ext cx="334515" cy="334515"/>
          </a:xfrm>
          <a:custGeom>
            <a:avLst/>
            <a:gdLst/>
            <a:ahLst/>
            <a:cxnLst/>
            <a:rect l="l" t="t" r="r" b="b"/>
            <a:pathLst>
              <a:path w="334515" h="334515">
                <a:moveTo>
                  <a:pt x="0" y="0"/>
                </a:moveTo>
                <a:lnTo>
                  <a:pt x="334515" y="0"/>
                </a:lnTo>
                <a:lnTo>
                  <a:pt x="334515" y="334515"/>
                </a:lnTo>
                <a:lnTo>
                  <a:pt x="0" y="334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a:off x="1728267" y="7468568"/>
            <a:ext cx="334515" cy="334515"/>
          </a:xfrm>
          <a:custGeom>
            <a:avLst/>
            <a:gdLst/>
            <a:ahLst/>
            <a:cxnLst/>
            <a:rect l="l" t="t" r="r" b="b"/>
            <a:pathLst>
              <a:path w="334515" h="334515">
                <a:moveTo>
                  <a:pt x="0" y="0"/>
                </a:moveTo>
                <a:lnTo>
                  <a:pt x="334515" y="0"/>
                </a:lnTo>
                <a:lnTo>
                  <a:pt x="334515" y="334515"/>
                </a:lnTo>
                <a:lnTo>
                  <a:pt x="0" y="334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a:off x="1728267" y="8635061"/>
            <a:ext cx="334515" cy="334515"/>
          </a:xfrm>
          <a:custGeom>
            <a:avLst/>
            <a:gdLst/>
            <a:ahLst/>
            <a:cxnLst/>
            <a:rect l="l" t="t" r="r" b="b"/>
            <a:pathLst>
              <a:path w="334515" h="334515">
                <a:moveTo>
                  <a:pt x="0" y="0"/>
                </a:moveTo>
                <a:lnTo>
                  <a:pt x="334515" y="0"/>
                </a:lnTo>
                <a:lnTo>
                  <a:pt x="334515" y="334515"/>
                </a:lnTo>
                <a:lnTo>
                  <a:pt x="0" y="334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TextBox 26"/>
          <p:cNvSpPr txBox="1"/>
          <p:nvPr/>
        </p:nvSpPr>
        <p:spPr>
          <a:xfrm>
            <a:off x="1728267" y="1197289"/>
            <a:ext cx="8083675" cy="1251278"/>
          </a:xfrm>
          <a:prstGeom prst="rect">
            <a:avLst/>
          </a:prstGeom>
        </p:spPr>
        <p:txBody>
          <a:bodyPr lIns="0" tIns="0" rIns="0" bIns="0" rtlCol="0" anchor="t">
            <a:spAutoFit/>
          </a:bodyPr>
          <a:lstStyle/>
          <a:p>
            <a:pPr algn="l">
              <a:lnSpc>
                <a:spcPts val="9781"/>
              </a:lnSpc>
              <a:spcBef>
                <a:spcPct val="0"/>
              </a:spcBef>
            </a:pPr>
            <a:r>
              <a:rPr lang="en-US" sz="6987" b="1">
                <a:solidFill>
                  <a:srgbClr val="662D91"/>
                </a:solidFill>
                <a:latin typeface="Poppins Semi-Bold"/>
                <a:ea typeface="Poppins Semi-Bold"/>
                <a:cs typeface="Poppins Semi-Bold"/>
                <a:sym typeface="Poppins Semi-Bold"/>
              </a:rPr>
              <a:t>How We Assist</a:t>
            </a:r>
          </a:p>
        </p:txBody>
      </p:sp>
      <p:sp>
        <p:nvSpPr>
          <p:cNvPr id="27" name="TextBox 27"/>
          <p:cNvSpPr txBox="1"/>
          <p:nvPr/>
        </p:nvSpPr>
        <p:spPr>
          <a:xfrm>
            <a:off x="2589931" y="3084779"/>
            <a:ext cx="8483443" cy="2119629"/>
          </a:xfrm>
          <a:prstGeom prst="rect">
            <a:avLst/>
          </a:prstGeom>
        </p:spPr>
        <p:txBody>
          <a:bodyPr lIns="0" tIns="0" rIns="0" bIns="0" rtlCol="0" anchor="t">
            <a:spAutoFit/>
          </a:bodyPr>
          <a:lstStyle/>
          <a:p>
            <a:pPr algn="l">
              <a:lnSpc>
                <a:spcPts val="4159"/>
              </a:lnSpc>
            </a:pPr>
            <a:r>
              <a:rPr lang="en-US" sz="3999">
                <a:solidFill>
                  <a:srgbClr val="000000"/>
                </a:solidFill>
                <a:latin typeface="Canva Sans"/>
                <a:ea typeface="Canva Sans"/>
                <a:cs typeface="Canva Sans"/>
                <a:sym typeface="Canva Sans"/>
              </a:rPr>
              <a:t>Educate and empower families, youth and young adults up to age 26, and professionals who work with them</a:t>
            </a:r>
          </a:p>
        </p:txBody>
      </p:sp>
      <p:sp>
        <p:nvSpPr>
          <p:cNvPr id="28" name="TextBox 28"/>
          <p:cNvSpPr txBox="1"/>
          <p:nvPr/>
        </p:nvSpPr>
        <p:spPr>
          <a:xfrm>
            <a:off x="2589931" y="5433008"/>
            <a:ext cx="7672376" cy="1595755"/>
          </a:xfrm>
          <a:prstGeom prst="rect">
            <a:avLst/>
          </a:prstGeom>
        </p:spPr>
        <p:txBody>
          <a:bodyPr lIns="0" tIns="0" rIns="0" bIns="0" rtlCol="0" anchor="t">
            <a:spAutoFit/>
          </a:bodyPr>
          <a:lstStyle/>
          <a:p>
            <a:pPr algn="l">
              <a:lnSpc>
                <a:spcPts val="4159"/>
              </a:lnSpc>
            </a:pPr>
            <a:r>
              <a:rPr lang="en-US" sz="3999">
                <a:solidFill>
                  <a:srgbClr val="000000"/>
                </a:solidFill>
                <a:latin typeface="Canva Sans"/>
                <a:ea typeface="Canva Sans"/>
                <a:cs typeface="Canva Sans"/>
                <a:sym typeface="Canva Sans"/>
              </a:rPr>
              <a:t>Equip with the tools needed to advocate for their children and themselves</a:t>
            </a:r>
          </a:p>
        </p:txBody>
      </p:sp>
      <p:sp>
        <p:nvSpPr>
          <p:cNvPr id="29" name="TextBox 29"/>
          <p:cNvSpPr txBox="1"/>
          <p:nvPr/>
        </p:nvSpPr>
        <p:spPr>
          <a:xfrm>
            <a:off x="2589931" y="7257363"/>
            <a:ext cx="7672376" cy="1071880"/>
          </a:xfrm>
          <a:prstGeom prst="rect">
            <a:avLst/>
          </a:prstGeom>
        </p:spPr>
        <p:txBody>
          <a:bodyPr lIns="0" tIns="0" rIns="0" bIns="0" rtlCol="0" anchor="t">
            <a:spAutoFit/>
          </a:bodyPr>
          <a:lstStyle/>
          <a:p>
            <a:pPr algn="l">
              <a:lnSpc>
                <a:spcPts val="4159"/>
              </a:lnSpc>
            </a:pPr>
            <a:r>
              <a:rPr lang="en-US" sz="3999">
                <a:solidFill>
                  <a:srgbClr val="000000"/>
                </a:solidFill>
                <a:latin typeface="Canva Sans"/>
                <a:ea typeface="Canva Sans"/>
                <a:cs typeface="Canva Sans"/>
                <a:sym typeface="Canva Sans"/>
              </a:rPr>
              <a:t>Offer guidance in education and ​healthcare systems</a:t>
            </a:r>
          </a:p>
        </p:txBody>
      </p:sp>
      <p:sp>
        <p:nvSpPr>
          <p:cNvPr id="30" name="TextBox 30"/>
          <p:cNvSpPr txBox="1"/>
          <p:nvPr/>
        </p:nvSpPr>
        <p:spPr>
          <a:xfrm>
            <a:off x="2589931" y="8424493"/>
            <a:ext cx="8490347" cy="679450"/>
          </a:xfrm>
          <a:prstGeom prst="rect">
            <a:avLst/>
          </a:prstGeom>
        </p:spPr>
        <p:txBody>
          <a:bodyPr lIns="0" tIns="0" rIns="0" bIns="0" rtlCol="0" anchor="t">
            <a:spAutoFit/>
          </a:bodyPr>
          <a:lstStyle/>
          <a:p>
            <a:pPr algn="l">
              <a:lnSpc>
                <a:spcPts val="5599"/>
              </a:lnSpc>
              <a:spcBef>
                <a:spcPct val="0"/>
              </a:spcBef>
            </a:pPr>
            <a:r>
              <a:rPr lang="en-US" sz="3999">
                <a:solidFill>
                  <a:srgbClr val="000000"/>
                </a:solidFill>
                <a:latin typeface="Canva Sans"/>
                <a:ea typeface="Canva Sans"/>
                <a:cs typeface="Canva Sans"/>
                <a:sym typeface="Canva Sans"/>
              </a:rPr>
              <a:t>Develop informed decision makers​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7305" y="3311117"/>
            <a:ext cx="474280" cy="47428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A49D"/>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527305" y="4204497"/>
            <a:ext cx="474280" cy="47428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2D91"/>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527305" y="5093497"/>
            <a:ext cx="474280" cy="47428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A49D"/>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2700000">
            <a:off x="17845399" y="865134"/>
            <a:ext cx="1865124" cy="1865124"/>
            <a:chOff x="0" y="0"/>
            <a:chExt cx="812800" cy="812800"/>
          </a:xfrm>
        </p:grpSpPr>
        <p:sp>
          <p:nvSpPr>
            <p:cNvPr id="12"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F4F4"/>
            </a:solidFill>
          </p:spPr>
          <p:txBody>
            <a:bodyPr/>
            <a:lstStyle/>
            <a:p>
              <a:endParaRPr lang="en-US"/>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2700000">
            <a:off x="-1424858" y="865134"/>
            <a:ext cx="1865124" cy="1865124"/>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F4F4"/>
            </a:solidFill>
          </p:spPr>
          <p:txBody>
            <a:bodyPr/>
            <a:lstStyle/>
            <a:p>
              <a:endParaRPr lang="en-US"/>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2700000">
            <a:off x="17645580" y="310080"/>
            <a:ext cx="1865124" cy="1865124"/>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D56A3"/>
            </a:solidFill>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2700000">
            <a:off x="16698086" y="-658564"/>
            <a:ext cx="1317128" cy="1317128"/>
            <a:chOff x="0" y="0"/>
            <a:chExt cx="812800" cy="812800"/>
          </a:xfrm>
        </p:grpSpPr>
        <p:sp>
          <p:nvSpPr>
            <p:cNvPr id="21" name="Freeform 2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2700000">
            <a:off x="272786" y="-658564"/>
            <a:ext cx="1317128" cy="1317128"/>
            <a:chOff x="0" y="0"/>
            <a:chExt cx="812800" cy="812800"/>
          </a:xfrm>
        </p:grpSpPr>
        <p:sp>
          <p:nvSpPr>
            <p:cNvPr id="24" name="Freeform 2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D56A3"/>
            </a:solidFill>
          </p:spPr>
          <p:txBody>
            <a:bodyPr/>
            <a:lstStyle/>
            <a:p>
              <a:endParaRPr lang="en-US"/>
            </a:p>
          </p:txBody>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rot="-2700000">
            <a:off x="-1224833" y="310080"/>
            <a:ext cx="1865124" cy="1865124"/>
            <a:chOff x="0" y="0"/>
            <a:chExt cx="812800" cy="812800"/>
          </a:xfrm>
        </p:grpSpPr>
        <p:sp>
          <p:nvSpPr>
            <p:cNvPr id="27" name="Freeform 2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28" name="TextBox 2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2339633" y="2736935"/>
            <a:ext cx="6414163" cy="6231849"/>
            <a:chOff x="0" y="0"/>
            <a:chExt cx="6350000" cy="6169509"/>
          </a:xfrm>
        </p:grpSpPr>
        <p:sp>
          <p:nvSpPr>
            <p:cNvPr id="30" name="Freeform 30"/>
            <p:cNvSpPr/>
            <p:nvPr/>
          </p:nvSpPr>
          <p:spPr>
            <a:xfrm>
              <a:off x="0" y="0"/>
              <a:ext cx="6351270" cy="6169509"/>
            </a:xfrm>
            <a:custGeom>
              <a:avLst/>
              <a:gdLst/>
              <a:ahLst/>
              <a:cxnLst/>
              <a:rect l="l" t="t" r="r" b="b"/>
              <a:pathLst>
                <a:path w="6351270" h="6169509">
                  <a:moveTo>
                    <a:pt x="5985510" y="0"/>
                  </a:moveTo>
                  <a:lnTo>
                    <a:pt x="364490" y="0"/>
                  </a:lnTo>
                  <a:cubicBezTo>
                    <a:pt x="162560" y="0"/>
                    <a:pt x="0" y="157939"/>
                    <a:pt x="0" y="354130"/>
                  </a:cubicBezTo>
                  <a:lnTo>
                    <a:pt x="0" y="5816614"/>
                  </a:lnTo>
                  <a:cubicBezTo>
                    <a:pt x="0" y="6011570"/>
                    <a:pt x="162560" y="6169509"/>
                    <a:pt x="364490" y="6169509"/>
                  </a:cubicBezTo>
                  <a:lnTo>
                    <a:pt x="5986780" y="6169509"/>
                  </a:lnTo>
                  <a:cubicBezTo>
                    <a:pt x="6187440" y="6169509"/>
                    <a:pt x="6351270" y="6011570"/>
                    <a:pt x="6351270" y="5815380"/>
                  </a:cubicBezTo>
                  <a:lnTo>
                    <a:pt x="6351270" y="354130"/>
                  </a:lnTo>
                  <a:cubicBezTo>
                    <a:pt x="6350000" y="157939"/>
                    <a:pt x="6187440" y="0"/>
                    <a:pt x="5985510" y="0"/>
                  </a:cubicBezTo>
                  <a:close/>
                </a:path>
              </a:pathLst>
            </a:custGeom>
            <a:blipFill>
              <a:blip r:embed="rId2"/>
              <a:stretch>
                <a:fillRect l="-22853" r="-22853"/>
              </a:stretch>
            </a:blipFill>
          </p:spPr>
          <p:txBody>
            <a:bodyPr/>
            <a:lstStyle/>
            <a:p>
              <a:endParaRPr lang="en-US"/>
            </a:p>
          </p:txBody>
        </p:sp>
      </p:grpSp>
      <p:sp>
        <p:nvSpPr>
          <p:cNvPr id="31" name="TextBox 31"/>
          <p:cNvSpPr txBox="1"/>
          <p:nvPr/>
        </p:nvSpPr>
        <p:spPr>
          <a:xfrm>
            <a:off x="3931695" y="626550"/>
            <a:ext cx="10424609" cy="1251278"/>
          </a:xfrm>
          <a:prstGeom prst="rect">
            <a:avLst/>
          </a:prstGeom>
        </p:spPr>
        <p:txBody>
          <a:bodyPr lIns="0" tIns="0" rIns="0" bIns="0" rtlCol="0" anchor="t">
            <a:spAutoFit/>
          </a:bodyPr>
          <a:lstStyle/>
          <a:p>
            <a:pPr algn="ctr">
              <a:lnSpc>
                <a:spcPts val="9781"/>
              </a:lnSpc>
              <a:spcBef>
                <a:spcPct val="0"/>
              </a:spcBef>
            </a:pPr>
            <a:r>
              <a:rPr lang="en-US" sz="6987" b="1">
                <a:solidFill>
                  <a:srgbClr val="662D91"/>
                </a:solidFill>
                <a:latin typeface="Poppins Semi-Bold"/>
                <a:ea typeface="Poppins Semi-Bold"/>
                <a:cs typeface="Poppins Semi-Bold"/>
                <a:sym typeface="Poppins Semi-Bold"/>
              </a:rPr>
              <a:t>PEAL Center Services</a:t>
            </a:r>
          </a:p>
        </p:txBody>
      </p:sp>
      <p:sp>
        <p:nvSpPr>
          <p:cNvPr id="32" name="TextBox 32"/>
          <p:cNvSpPr txBox="1"/>
          <p:nvPr/>
        </p:nvSpPr>
        <p:spPr>
          <a:xfrm>
            <a:off x="10273600" y="3254593"/>
            <a:ext cx="6258553"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Outreach</a:t>
            </a:r>
          </a:p>
        </p:txBody>
      </p:sp>
      <p:sp>
        <p:nvSpPr>
          <p:cNvPr id="33" name="TextBox 33"/>
          <p:cNvSpPr txBox="1"/>
          <p:nvPr/>
        </p:nvSpPr>
        <p:spPr>
          <a:xfrm>
            <a:off x="10273600" y="4178112"/>
            <a:ext cx="6251837"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Resources</a:t>
            </a:r>
          </a:p>
        </p:txBody>
      </p:sp>
      <p:sp>
        <p:nvSpPr>
          <p:cNvPr id="34" name="TextBox 34"/>
          <p:cNvSpPr txBox="1"/>
          <p:nvPr/>
        </p:nvSpPr>
        <p:spPr>
          <a:xfrm>
            <a:off x="10266884" y="5067112"/>
            <a:ext cx="6258553"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Individual Assistance</a:t>
            </a:r>
          </a:p>
        </p:txBody>
      </p:sp>
      <p:grpSp>
        <p:nvGrpSpPr>
          <p:cNvPr id="35" name="Group 35"/>
          <p:cNvGrpSpPr/>
          <p:nvPr/>
        </p:nvGrpSpPr>
        <p:grpSpPr>
          <a:xfrm>
            <a:off x="9527305" y="5982497"/>
            <a:ext cx="474280" cy="474280"/>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2D91"/>
            </a:solidFill>
          </p:spPr>
          <p:txBody>
            <a:bodyPr/>
            <a:lstStyle/>
            <a:p>
              <a:endParaRPr lang="en-US"/>
            </a:p>
          </p:txBody>
        </p:sp>
        <p:sp>
          <p:nvSpPr>
            <p:cNvPr id="37" name="TextBox 3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9527305" y="6871497"/>
            <a:ext cx="474280" cy="474280"/>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A49D"/>
            </a:solidFill>
          </p:spPr>
          <p:txBody>
            <a:bodyPr/>
            <a:lstStyle/>
            <a:p>
              <a:endParaRPr lang="en-US"/>
            </a:p>
          </p:txBody>
        </p:sp>
        <p:sp>
          <p:nvSpPr>
            <p:cNvPr id="40" name="TextBox 4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1" name="TextBox 41"/>
          <p:cNvSpPr txBox="1"/>
          <p:nvPr/>
        </p:nvSpPr>
        <p:spPr>
          <a:xfrm>
            <a:off x="10260168" y="5956112"/>
            <a:ext cx="6251837"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Training</a:t>
            </a:r>
          </a:p>
        </p:txBody>
      </p:sp>
      <p:sp>
        <p:nvSpPr>
          <p:cNvPr id="42" name="TextBox 42"/>
          <p:cNvSpPr txBox="1"/>
          <p:nvPr/>
        </p:nvSpPr>
        <p:spPr>
          <a:xfrm>
            <a:off x="10266884" y="6845112"/>
            <a:ext cx="6499271"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Leadership Development</a:t>
            </a:r>
          </a:p>
        </p:txBody>
      </p:sp>
      <p:grpSp>
        <p:nvGrpSpPr>
          <p:cNvPr id="43" name="Group 43"/>
          <p:cNvGrpSpPr/>
          <p:nvPr/>
        </p:nvGrpSpPr>
        <p:grpSpPr>
          <a:xfrm>
            <a:off x="9527305" y="7760497"/>
            <a:ext cx="474280" cy="474280"/>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2D91"/>
            </a:solidFill>
          </p:spPr>
          <p:txBody>
            <a:bodyPr/>
            <a:lstStyle/>
            <a:p>
              <a:endParaRPr lang="en-US"/>
            </a:p>
          </p:txBody>
        </p:sp>
        <p:sp>
          <p:nvSpPr>
            <p:cNvPr id="45" name="TextBox 4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6" name="TextBox 46"/>
          <p:cNvSpPr txBox="1"/>
          <p:nvPr/>
        </p:nvSpPr>
        <p:spPr>
          <a:xfrm>
            <a:off x="10266884" y="7734112"/>
            <a:ext cx="4690487"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Partnerships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387144">
            <a:off x="17692761" y="-1124878"/>
            <a:ext cx="2647604" cy="5107272"/>
            <a:chOff x="0" y="0"/>
            <a:chExt cx="682626" cy="1316796"/>
          </a:xfrm>
        </p:grpSpPr>
        <p:sp>
          <p:nvSpPr>
            <p:cNvPr id="3" name="Freeform 3"/>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F4F4F4"/>
            </a:solidFill>
          </p:spPr>
          <p:txBody>
            <a:bodyPr/>
            <a:lstStyle/>
            <a:p>
              <a:endParaRPr lang="en-US"/>
            </a:p>
          </p:txBody>
        </p:sp>
        <p:sp>
          <p:nvSpPr>
            <p:cNvPr id="4" name="TextBox 4"/>
            <p:cNvSpPr txBox="1"/>
            <p:nvPr/>
          </p:nvSpPr>
          <p:spPr>
            <a:xfrm>
              <a:off x="0" y="-47625"/>
              <a:ext cx="682626" cy="1364421"/>
            </a:xfrm>
            <a:prstGeom prst="rect">
              <a:avLst/>
            </a:prstGeom>
          </p:spPr>
          <p:txBody>
            <a:bodyPr lIns="51634" tIns="51634" rIns="51634" bIns="51634" rtlCol="0" anchor="ctr"/>
            <a:lstStyle/>
            <a:p>
              <a:pPr algn="ctr">
                <a:lnSpc>
                  <a:spcPts val="2703"/>
                </a:lnSpc>
              </a:pPr>
              <a:endParaRPr/>
            </a:p>
          </p:txBody>
        </p:sp>
      </p:grpSp>
      <p:grpSp>
        <p:nvGrpSpPr>
          <p:cNvPr id="5" name="Group 5"/>
          <p:cNvGrpSpPr/>
          <p:nvPr/>
        </p:nvGrpSpPr>
        <p:grpSpPr>
          <a:xfrm rot="-1800797">
            <a:off x="17719888" y="-1254941"/>
            <a:ext cx="2591844" cy="4999710"/>
            <a:chOff x="0" y="0"/>
            <a:chExt cx="682626" cy="1316796"/>
          </a:xfrm>
        </p:grpSpPr>
        <p:sp>
          <p:nvSpPr>
            <p:cNvPr id="6" name="Freeform 6"/>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7" name="TextBox 7"/>
            <p:cNvSpPr txBox="1"/>
            <p:nvPr/>
          </p:nvSpPr>
          <p:spPr>
            <a:xfrm>
              <a:off x="0" y="-38100"/>
              <a:ext cx="682626" cy="135489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2289307">
            <a:off x="-2085173" y="-1541343"/>
            <a:ext cx="2647604" cy="5107272"/>
            <a:chOff x="0" y="0"/>
            <a:chExt cx="682626" cy="1316796"/>
          </a:xfrm>
        </p:grpSpPr>
        <p:sp>
          <p:nvSpPr>
            <p:cNvPr id="9" name="Freeform 9"/>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F4F4F4"/>
            </a:solidFill>
          </p:spPr>
          <p:txBody>
            <a:bodyPr/>
            <a:lstStyle/>
            <a:p>
              <a:endParaRPr lang="en-US"/>
            </a:p>
          </p:txBody>
        </p:sp>
        <p:sp>
          <p:nvSpPr>
            <p:cNvPr id="10" name="TextBox 10"/>
            <p:cNvSpPr txBox="1"/>
            <p:nvPr/>
          </p:nvSpPr>
          <p:spPr>
            <a:xfrm>
              <a:off x="0" y="-47625"/>
              <a:ext cx="682626" cy="1364421"/>
            </a:xfrm>
            <a:prstGeom prst="rect">
              <a:avLst/>
            </a:prstGeom>
          </p:spPr>
          <p:txBody>
            <a:bodyPr lIns="51634" tIns="51634" rIns="51634" bIns="51634" rtlCol="0" anchor="ctr"/>
            <a:lstStyle/>
            <a:p>
              <a:pPr algn="ctr">
                <a:lnSpc>
                  <a:spcPts val="2703"/>
                </a:lnSpc>
              </a:pPr>
              <a:endParaRPr/>
            </a:p>
          </p:txBody>
        </p:sp>
      </p:grpSp>
      <p:grpSp>
        <p:nvGrpSpPr>
          <p:cNvPr id="11" name="Group 11"/>
          <p:cNvGrpSpPr/>
          <p:nvPr/>
        </p:nvGrpSpPr>
        <p:grpSpPr>
          <a:xfrm rot="1786463">
            <a:off x="-2030075" y="-1655501"/>
            <a:ext cx="2591844" cy="4999710"/>
            <a:chOff x="0" y="0"/>
            <a:chExt cx="682626" cy="1316796"/>
          </a:xfrm>
        </p:grpSpPr>
        <p:sp>
          <p:nvSpPr>
            <p:cNvPr id="12" name="Freeform 12"/>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13" name="TextBox 13"/>
            <p:cNvSpPr txBox="1"/>
            <p:nvPr/>
          </p:nvSpPr>
          <p:spPr>
            <a:xfrm>
              <a:off x="0" y="-38100"/>
              <a:ext cx="682626" cy="1354896"/>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2700000">
            <a:off x="16036597" y="-932562"/>
            <a:ext cx="1865124" cy="1865124"/>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2700000">
            <a:off x="388736" y="-932562"/>
            <a:ext cx="1865124" cy="1865124"/>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3613393">
            <a:off x="-862576" y="8106910"/>
            <a:ext cx="2652734" cy="5117169"/>
            <a:chOff x="0" y="0"/>
            <a:chExt cx="682626" cy="1316796"/>
          </a:xfrm>
        </p:grpSpPr>
        <p:sp>
          <p:nvSpPr>
            <p:cNvPr id="21" name="Freeform 21"/>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22" name="TextBox 22"/>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grpSp>
        <p:nvGrpSpPr>
          <p:cNvPr id="23" name="Group 23"/>
          <p:cNvGrpSpPr/>
          <p:nvPr/>
        </p:nvGrpSpPr>
        <p:grpSpPr>
          <a:xfrm rot="-3613393">
            <a:off x="-862576" y="8598018"/>
            <a:ext cx="2652734" cy="5117169"/>
            <a:chOff x="0" y="0"/>
            <a:chExt cx="682626" cy="1316796"/>
          </a:xfrm>
        </p:grpSpPr>
        <p:sp>
          <p:nvSpPr>
            <p:cNvPr id="24" name="Freeform 24"/>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2D56A3"/>
            </a:solidFill>
          </p:spPr>
          <p:txBody>
            <a:bodyPr/>
            <a:lstStyle/>
            <a:p>
              <a:endParaRPr lang="en-US"/>
            </a:p>
          </p:txBody>
        </p:sp>
        <p:sp>
          <p:nvSpPr>
            <p:cNvPr id="25" name="TextBox 25"/>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grpSp>
        <p:nvGrpSpPr>
          <p:cNvPr id="26" name="Group 26"/>
          <p:cNvGrpSpPr/>
          <p:nvPr/>
        </p:nvGrpSpPr>
        <p:grpSpPr>
          <a:xfrm rot="3586398">
            <a:off x="16496815" y="8585827"/>
            <a:ext cx="2652734" cy="5117169"/>
            <a:chOff x="0" y="0"/>
            <a:chExt cx="682626" cy="1316796"/>
          </a:xfrm>
        </p:grpSpPr>
        <p:sp>
          <p:nvSpPr>
            <p:cNvPr id="27" name="Freeform 27"/>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2D56A3"/>
            </a:solidFill>
          </p:spPr>
          <p:txBody>
            <a:bodyPr/>
            <a:lstStyle/>
            <a:p>
              <a:endParaRPr lang="en-US"/>
            </a:p>
          </p:txBody>
        </p:sp>
        <p:sp>
          <p:nvSpPr>
            <p:cNvPr id="28" name="TextBox 28"/>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sp>
        <p:nvSpPr>
          <p:cNvPr id="29" name="TextBox 29"/>
          <p:cNvSpPr txBox="1"/>
          <p:nvPr/>
        </p:nvSpPr>
        <p:spPr>
          <a:xfrm>
            <a:off x="5817351" y="1417145"/>
            <a:ext cx="6653298" cy="1250950"/>
          </a:xfrm>
          <a:prstGeom prst="rect">
            <a:avLst/>
          </a:prstGeom>
        </p:spPr>
        <p:txBody>
          <a:bodyPr lIns="0" tIns="0" rIns="0" bIns="0" rtlCol="0" anchor="t">
            <a:spAutoFit/>
          </a:bodyPr>
          <a:lstStyle/>
          <a:p>
            <a:pPr algn="ctr">
              <a:lnSpc>
                <a:spcPts val="9799"/>
              </a:lnSpc>
              <a:spcBef>
                <a:spcPct val="0"/>
              </a:spcBef>
            </a:pPr>
            <a:r>
              <a:rPr lang="en-US" sz="6999" b="1">
                <a:solidFill>
                  <a:srgbClr val="662D91"/>
                </a:solidFill>
                <a:latin typeface="Poppins Semi-Bold"/>
                <a:ea typeface="Poppins Semi-Bold"/>
                <a:cs typeface="Poppins Semi-Bold"/>
                <a:sym typeface="Poppins Semi-Bold"/>
              </a:rPr>
              <a:t>PEAL Outreach</a:t>
            </a:r>
          </a:p>
        </p:txBody>
      </p:sp>
      <p:sp>
        <p:nvSpPr>
          <p:cNvPr id="30" name="TextBox 30"/>
          <p:cNvSpPr txBox="1"/>
          <p:nvPr/>
        </p:nvSpPr>
        <p:spPr>
          <a:xfrm>
            <a:off x="3256211" y="3055682"/>
            <a:ext cx="13387018"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Reach families, youth/young adults, and professionals </a:t>
            </a:r>
          </a:p>
        </p:txBody>
      </p:sp>
      <p:sp>
        <p:nvSpPr>
          <p:cNvPr id="31" name="TextBox 31"/>
          <p:cNvSpPr txBox="1"/>
          <p:nvPr/>
        </p:nvSpPr>
        <p:spPr>
          <a:xfrm>
            <a:off x="3256211" y="4039380"/>
            <a:ext cx="11740587"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Engage underserved communities</a:t>
            </a:r>
          </a:p>
        </p:txBody>
      </p:sp>
      <p:sp>
        <p:nvSpPr>
          <p:cNvPr id="32" name="TextBox 32"/>
          <p:cNvSpPr txBox="1"/>
          <p:nvPr/>
        </p:nvSpPr>
        <p:spPr>
          <a:xfrm>
            <a:off x="3256211" y="5023630"/>
            <a:ext cx="13387018"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Share information about PEAL and statewide services</a:t>
            </a:r>
          </a:p>
        </p:txBody>
      </p:sp>
      <p:sp>
        <p:nvSpPr>
          <p:cNvPr id="33" name="TextBox 33"/>
          <p:cNvSpPr txBox="1"/>
          <p:nvPr/>
        </p:nvSpPr>
        <p:spPr>
          <a:xfrm>
            <a:off x="3256211" y="6007880"/>
            <a:ext cx="11740587"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Network with organizations</a:t>
            </a:r>
          </a:p>
        </p:txBody>
      </p:sp>
      <p:sp>
        <p:nvSpPr>
          <p:cNvPr id="34" name="TextBox 34"/>
          <p:cNvSpPr txBox="1"/>
          <p:nvPr/>
        </p:nvSpPr>
        <p:spPr>
          <a:xfrm>
            <a:off x="3256211" y="6992130"/>
            <a:ext cx="11740587"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Build community connections</a:t>
            </a:r>
          </a:p>
        </p:txBody>
      </p:sp>
      <p:sp>
        <p:nvSpPr>
          <p:cNvPr id="35" name="TextBox 35"/>
          <p:cNvSpPr txBox="1"/>
          <p:nvPr/>
        </p:nvSpPr>
        <p:spPr>
          <a:xfrm>
            <a:off x="3256211" y="7976380"/>
            <a:ext cx="11740587"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Interact on social media</a:t>
            </a:r>
          </a:p>
        </p:txBody>
      </p:sp>
      <p:sp>
        <p:nvSpPr>
          <p:cNvPr id="36" name="Freeform 36"/>
          <p:cNvSpPr/>
          <p:nvPr/>
        </p:nvSpPr>
        <p:spPr>
          <a:xfrm>
            <a:off x="2294574" y="2953845"/>
            <a:ext cx="691132" cy="691132"/>
          </a:xfrm>
          <a:custGeom>
            <a:avLst/>
            <a:gdLst/>
            <a:ahLst/>
            <a:cxnLst/>
            <a:rect l="l" t="t" r="r" b="b"/>
            <a:pathLst>
              <a:path w="691132" h="691132">
                <a:moveTo>
                  <a:pt x="0" y="0"/>
                </a:moveTo>
                <a:lnTo>
                  <a:pt x="691131" y="0"/>
                </a:lnTo>
                <a:lnTo>
                  <a:pt x="691131" y="691132"/>
                </a:lnTo>
                <a:lnTo>
                  <a:pt x="0" y="6911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37"/>
          <p:cNvSpPr/>
          <p:nvPr/>
        </p:nvSpPr>
        <p:spPr>
          <a:xfrm>
            <a:off x="2294574" y="3957339"/>
            <a:ext cx="691132" cy="691132"/>
          </a:xfrm>
          <a:custGeom>
            <a:avLst/>
            <a:gdLst/>
            <a:ahLst/>
            <a:cxnLst/>
            <a:rect l="l" t="t" r="r" b="b"/>
            <a:pathLst>
              <a:path w="691132" h="691132">
                <a:moveTo>
                  <a:pt x="0" y="0"/>
                </a:moveTo>
                <a:lnTo>
                  <a:pt x="691131" y="0"/>
                </a:lnTo>
                <a:lnTo>
                  <a:pt x="691131" y="691132"/>
                </a:lnTo>
                <a:lnTo>
                  <a:pt x="0" y="6911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8" name="Freeform 38"/>
          <p:cNvSpPr/>
          <p:nvPr/>
        </p:nvSpPr>
        <p:spPr>
          <a:xfrm>
            <a:off x="2294574" y="4941589"/>
            <a:ext cx="691132" cy="691132"/>
          </a:xfrm>
          <a:custGeom>
            <a:avLst/>
            <a:gdLst/>
            <a:ahLst/>
            <a:cxnLst/>
            <a:rect l="l" t="t" r="r" b="b"/>
            <a:pathLst>
              <a:path w="691132" h="691132">
                <a:moveTo>
                  <a:pt x="0" y="0"/>
                </a:moveTo>
                <a:lnTo>
                  <a:pt x="691131" y="0"/>
                </a:lnTo>
                <a:lnTo>
                  <a:pt x="691131" y="691132"/>
                </a:lnTo>
                <a:lnTo>
                  <a:pt x="0" y="6911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Freeform 39"/>
          <p:cNvSpPr/>
          <p:nvPr/>
        </p:nvSpPr>
        <p:spPr>
          <a:xfrm>
            <a:off x="2294574" y="5947046"/>
            <a:ext cx="691132" cy="691132"/>
          </a:xfrm>
          <a:custGeom>
            <a:avLst/>
            <a:gdLst/>
            <a:ahLst/>
            <a:cxnLst/>
            <a:rect l="l" t="t" r="r" b="b"/>
            <a:pathLst>
              <a:path w="691132" h="691132">
                <a:moveTo>
                  <a:pt x="0" y="0"/>
                </a:moveTo>
                <a:lnTo>
                  <a:pt x="691131" y="0"/>
                </a:lnTo>
                <a:lnTo>
                  <a:pt x="691131" y="691131"/>
                </a:lnTo>
                <a:lnTo>
                  <a:pt x="0" y="6911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0" name="Freeform 40"/>
          <p:cNvSpPr/>
          <p:nvPr/>
        </p:nvSpPr>
        <p:spPr>
          <a:xfrm>
            <a:off x="2294574" y="6910089"/>
            <a:ext cx="691132" cy="691132"/>
          </a:xfrm>
          <a:custGeom>
            <a:avLst/>
            <a:gdLst/>
            <a:ahLst/>
            <a:cxnLst/>
            <a:rect l="l" t="t" r="r" b="b"/>
            <a:pathLst>
              <a:path w="691132" h="691132">
                <a:moveTo>
                  <a:pt x="0" y="0"/>
                </a:moveTo>
                <a:lnTo>
                  <a:pt x="691131" y="0"/>
                </a:lnTo>
                <a:lnTo>
                  <a:pt x="691131" y="691132"/>
                </a:lnTo>
                <a:lnTo>
                  <a:pt x="0" y="6911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1" name="Freeform 41"/>
          <p:cNvSpPr/>
          <p:nvPr/>
        </p:nvSpPr>
        <p:spPr>
          <a:xfrm>
            <a:off x="2294574" y="7877446"/>
            <a:ext cx="691132" cy="691132"/>
          </a:xfrm>
          <a:custGeom>
            <a:avLst/>
            <a:gdLst/>
            <a:ahLst/>
            <a:cxnLst/>
            <a:rect l="l" t="t" r="r" b="b"/>
            <a:pathLst>
              <a:path w="691132" h="691132">
                <a:moveTo>
                  <a:pt x="0" y="0"/>
                </a:moveTo>
                <a:lnTo>
                  <a:pt x="691131" y="0"/>
                </a:lnTo>
                <a:lnTo>
                  <a:pt x="691131" y="691131"/>
                </a:lnTo>
                <a:lnTo>
                  <a:pt x="0" y="6911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618359" y="-2956652"/>
            <a:ext cx="2672605" cy="7263296"/>
            <a:chOff x="0" y="0"/>
            <a:chExt cx="703896" cy="1912967"/>
          </a:xfrm>
        </p:grpSpPr>
        <p:sp>
          <p:nvSpPr>
            <p:cNvPr id="3" name="Freeform 3"/>
            <p:cNvSpPr/>
            <p:nvPr/>
          </p:nvSpPr>
          <p:spPr>
            <a:xfrm>
              <a:off x="0" y="0"/>
              <a:ext cx="703896" cy="1912967"/>
            </a:xfrm>
            <a:custGeom>
              <a:avLst/>
              <a:gdLst/>
              <a:ahLst/>
              <a:cxnLst/>
              <a:rect l="l" t="t" r="r" b="b"/>
              <a:pathLst>
                <a:path w="703896" h="1912967">
                  <a:moveTo>
                    <a:pt x="0" y="0"/>
                  </a:moveTo>
                  <a:lnTo>
                    <a:pt x="703896" y="0"/>
                  </a:lnTo>
                  <a:lnTo>
                    <a:pt x="703896" y="1912967"/>
                  </a:lnTo>
                  <a:lnTo>
                    <a:pt x="0" y="1912967"/>
                  </a:lnTo>
                  <a:close/>
                </a:path>
              </a:pathLst>
            </a:custGeom>
            <a:solidFill>
              <a:srgbClr val="F4F4F4"/>
            </a:solidFill>
          </p:spPr>
          <p:txBody>
            <a:bodyPr/>
            <a:lstStyle/>
            <a:p>
              <a:endParaRPr lang="en-US"/>
            </a:p>
          </p:txBody>
        </p:sp>
        <p:sp>
          <p:nvSpPr>
            <p:cNvPr id="4" name="TextBox 4"/>
            <p:cNvSpPr txBox="1"/>
            <p:nvPr/>
          </p:nvSpPr>
          <p:spPr>
            <a:xfrm>
              <a:off x="0" y="-38100"/>
              <a:ext cx="703896" cy="19510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783646">
            <a:off x="-1509504" y="-1115937"/>
            <a:ext cx="2591844" cy="4999710"/>
            <a:chOff x="0" y="0"/>
            <a:chExt cx="682626" cy="1316796"/>
          </a:xfrm>
        </p:grpSpPr>
        <p:sp>
          <p:nvSpPr>
            <p:cNvPr id="6" name="Freeform 6"/>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7" name="TextBox 7"/>
            <p:cNvSpPr txBox="1"/>
            <p:nvPr/>
          </p:nvSpPr>
          <p:spPr>
            <a:xfrm>
              <a:off x="0" y="-38100"/>
              <a:ext cx="682626" cy="135489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2700000">
            <a:off x="16237739" y="-2949320"/>
            <a:ext cx="2672605" cy="7263296"/>
            <a:chOff x="0" y="0"/>
            <a:chExt cx="703896" cy="1912967"/>
          </a:xfrm>
        </p:grpSpPr>
        <p:sp>
          <p:nvSpPr>
            <p:cNvPr id="9" name="Freeform 9"/>
            <p:cNvSpPr/>
            <p:nvPr/>
          </p:nvSpPr>
          <p:spPr>
            <a:xfrm>
              <a:off x="0" y="0"/>
              <a:ext cx="703896" cy="1912967"/>
            </a:xfrm>
            <a:custGeom>
              <a:avLst/>
              <a:gdLst/>
              <a:ahLst/>
              <a:cxnLst/>
              <a:rect l="l" t="t" r="r" b="b"/>
              <a:pathLst>
                <a:path w="703896" h="1912967">
                  <a:moveTo>
                    <a:pt x="0" y="0"/>
                  </a:moveTo>
                  <a:lnTo>
                    <a:pt x="703896" y="0"/>
                  </a:lnTo>
                  <a:lnTo>
                    <a:pt x="703896" y="1912967"/>
                  </a:lnTo>
                  <a:lnTo>
                    <a:pt x="0" y="1912967"/>
                  </a:lnTo>
                  <a:close/>
                </a:path>
              </a:pathLst>
            </a:custGeom>
            <a:solidFill>
              <a:srgbClr val="F4F4F4"/>
            </a:solidFill>
          </p:spPr>
          <p:txBody>
            <a:bodyPr/>
            <a:lstStyle/>
            <a:p>
              <a:endParaRPr lang="en-US"/>
            </a:p>
          </p:txBody>
        </p:sp>
        <p:sp>
          <p:nvSpPr>
            <p:cNvPr id="10" name="TextBox 10"/>
            <p:cNvSpPr txBox="1"/>
            <p:nvPr/>
          </p:nvSpPr>
          <p:spPr>
            <a:xfrm>
              <a:off x="0" y="-38100"/>
              <a:ext cx="703896" cy="1951067"/>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786684">
            <a:off x="17205062" y="-1115937"/>
            <a:ext cx="2591844" cy="4999710"/>
            <a:chOff x="0" y="0"/>
            <a:chExt cx="682626" cy="1316796"/>
          </a:xfrm>
        </p:grpSpPr>
        <p:sp>
          <p:nvSpPr>
            <p:cNvPr id="12" name="Freeform 12"/>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13" name="TextBox 13"/>
            <p:cNvSpPr txBox="1"/>
            <p:nvPr/>
          </p:nvSpPr>
          <p:spPr>
            <a:xfrm>
              <a:off x="0" y="-38100"/>
              <a:ext cx="682626" cy="1354896"/>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1804907">
            <a:off x="-1868426" y="6763343"/>
            <a:ext cx="2652734" cy="5117169"/>
            <a:chOff x="0" y="0"/>
            <a:chExt cx="682626" cy="1316796"/>
          </a:xfrm>
        </p:grpSpPr>
        <p:sp>
          <p:nvSpPr>
            <p:cNvPr id="15" name="Freeform 15"/>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16" name="TextBox 16"/>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grpSp>
        <p:nvGrpSpPr>
          <p:cNvPr id="17" name="Group 17"/>
          <p:cNvGrpSpPr/>
          <p:nvPr/>
        </p:nvGrpSpPr>
        <p:grpSpPr>
          <a:xfrm rot="1820204">
            <a:off x="17496822" y="6762715"/>
            <a:ext cx="2652734" cy="5117169"/>
            <a:chOff x="0" y="0"/>
            <a:chExt cx="682626" cy="1316796"/>
          </a:xfrm>
        </p:grpSpPr>
        <p:sp>
          <p:nvSpPr>
            <p:cNvPr id="18" name="Freeform 18"/>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19" name="TextBox 19"/>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grpSp>
        <p:nvGrpSpPr>
          <p:cNvPr id="20" name="Group 20"/>
          <p:cNvGrpSpPr/>
          <p:nvPr/>
        </p:nvGrpSpPr>
        <p:grpSpPr>
          <a:xfrm rot="-3580575">
            <a:off x="15725797" y="-2663374"/>
            <a:ext cx="2591844" cy="4999710"/>
            <a:chOff x="0" y="0"/>
            <a:chExt cx="682626" cy="1316796"/>
          </a:xfrm>
        </p:grpSpPr>
        <p:sp>
          <p:nvSpPr>
            <p:cNvPr id="21" name="Freeform 21"/>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2D56A3"/>
            </a:solidFill>
          </p:spPr>
          <p:txBody>
            <a:bodyPr/>
            <a:lstStyle/>
            <a:p>
              <a:endParaRPr lang="en-US"/>
            </a:p>
          </p:txBody>
        </p:sp>
        <p:sp>
          <p:nvSpPr>
            <p:cNvPr id="22" name="TextBox 22"/>
            <p:cNvSpPr txBox="1"/>
            <p:nvPr/>
          </p:nvSpPr>
          <p:spPr>
            <a:xfrm>
              <a:off x="0" y="-38100"/>
              <a:ext cx="682626" cy="1354896"/>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3600487">
            <a:off x="-30398" y="-2681648"/>
            <a:ext cx="2591844" cy="4999710"/>
            <a:chOff x="0" y="0"/>
            <a:chExt cx="682626" cy="1316796"/>
          </a:xfrm>
        </p:grpSpPr>
        <p:sp>
          <p:nvSpPr>
            <p:cNvPr id="24" name="Freeform 24"/>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2D56A3"/>
            </a:solidFill>
          </p:spPr>
          <p:txBody>
            <a:bodyPr/>
            <a:lstStyle/>
            <a:p>
              <a:endParaRPr lang="en-US"/>
            </a:p>
          </p:txBody>
        </p:sp>
        <p:sp>
          <p:nvSpPr>
            <p:cNvPr id="25" name="TextBox 25"/>
            <p:cNvSpPr txBox="1"/>
            <p:nvPr/>
          </p:nvSpPr>
          <p:spPr>
            <a:xfrm>
              <a:off x="0" y="-38100"/>
              <a:ext cx="682626" cy="1354896"/>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rot="-2700000">
            <a:off x="17340120" y="369502"/>
            <a:ext cx="1865124" cy="1865124"/>
            <a:chOff x="0" y="0"/>
            <a:chExt cx="812800" cy="812800"/>
          </a:xfrm>
        </p:grpSpPr>
        <p:sp>
          <p:nvSpPr>
            <p:cNvPr id="27" name="Freeform 2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28" name="TextBox 2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rot="-2700000">
            <a:off x="15679763" y="9531448"/>
            <a:ext cx="1865124" cy="1865124"/>
            <a:chOff x="0" y="0"/>
            <a:chExt cx="812800" cy="812800"/>
          </a:xfrm>
        </p:grpSpPr>
        <p:sp>
          <p:nvSpPr>
            <p:cNvPr id="30" name="Freeform 3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31" name="TextBox 3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rot="-2700000">
            <a:off x="743113" y="9531448"/>
            <a:ext cx="1865124" cy="1865124"/>
            <a:chOff x="0" y="0"/>
            <a:chExt cx="812800" cy="812800"/>
          </a:xfrm>
        </p:grpSpPr>
        <p:sp>
          <p:nvSpPr>
            <p:cNvPr id="33" name="Freeform 3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rot="-2700000">
            <a:off x="-916189" y="369502"/>
            <a:ext cx="1865124" cy="1865124"/>
            <a:chOff x="0" y="0"/>
            <a:chExt cx="812800" cy="812800"/>
          </a:xfrm>
        </p:grpSpPr>
        <p:sp>
          <p:nvSpPr>
            <p:cNvPr id="36" name="Freeform 3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37" name="TextBox 3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3372793" y="3898574"/>
            <a:ext cx="593251" cy="593251"/>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2D91"/>
            </a:solidFill>
          </p:spPr>
          <p:txBody>
            <a:bodyPr/>
            <a:lstStyle/>
            <a:p>
              <a:endParaRPr lang="en-US"/>
            </a:p>
          </p:txBody>
        </p:sp>
        <p:sp>
          <p:nvSpPr>
            <p:cNvPr id="40" name="TextBox 4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3372793" y="5643143"/>
            <a:ext cx="593251" cy="593251"/>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56A3"/>
            </a:solidFill>
          </p:spPr>
          <p:txBody>
            <a:bodyPr/>
            <a:lstStyle/>
            <a:p>
              <a:endParaRPr lang="en-US"/>
            </a:p>
          </p:txBody>
        </p:sp>
        <p:sp>
          <p:nvSpPr>
            <p:cNvPr id="43" name="TextBox 4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a:off x="3372793" y="7475617"/>
            <a:ext cx="593251" cy="593251"/>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A49D"/>
            </a:solidFill>
          </p:spPr>
          <p:txBody>
            <a:bodyPr/>
            <a:lstStyle/>
            <a:p>
              <a:endParaRPr lang="en-US"/>
            </a:p>
          </p:txBody>
        </p:sp>
        <p:sp>
          <p:nvSpPr>
            <p:cNvPr id="46" name="TextBox 4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7" name="Freeform 47"/>
          <p:cNvSpPr/>
          <p:nvPr/>
        </p:nvSpPr>
        <p:spPr>
          <a:xfrm>
            <a:off x="10506505" y="3629694"/>
            <a:ext cx="5721546" cy="4620148"/>
          </a:xfrm>
          <a:custGeom>
            <a:avLst/>
            <a:gdLst/>
            <a:ahLst/>
            <a:cxnLst/>
            <a:rect l="l" t="t" r="r" b="b"/>
            <a:pathLst>
              <a:path w="5721546" h="4620148">
                <a:moveTo>
                  <a:pt x="0" y="0"/>
                </a:moveTo>
                <a:lnTo>
                  <a:pt x="5721546" y="0"/>
                </a:lnTo>
                <a:lnTo>
                  <a:pt x="5721546" y="4620149"/>
                </a:lnTo>
                <a:lnTo>
                  <a:pt x="0" y="4620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8" name="TextBox 48"/>
          <p:cNvSpPr txBox="1"/>
          <p:nvPr/>
        </p:nvSpPr>
        <p:spPr>
          <a:xfrm>
            <a:off x="4678490" y="1054414"/>
            <a:ext cx="8931021" cy="1251278"/>
          </a:xfrm>
          <a:prstGeom prst="rect">
            <a:avLst/>
          </a:prstGeom>
        </p:spPr>
        <p:txBody>
          <a:bodyPr lIns="0" tIns="0" rIns="0" bIns="0" rtlCol="0" anchor="t">
            <a:spAutoFit/>
          </a:bodyPr>
          <a:lstStyle/>
          <a:p>
            <a:pPr algn="ctr">
              <a:lnSpc>
                <a:spcPts val="9781"/>
              </a:lnSpc>
              <a:spcBef>
                <a:spcPct val="0"/>
              </a:spcBef>
            </a:pPr>
            <a:r>
              <a:rPr lang="en-US" sz="6987" b="1">
                <a:solidFill>
                  <a:srgbClr val="662D91"/>
                </a:solidFill>
                <a:latin typeface="Poppins Semi-Bold"/>
                <a:ea typeface="Poppins Semi-Bold"/>
                <a:cs typeface="Poppins Semi-Bold"/>
                <a:sym typeface="Poppins Semi-Bold"/>
              </a:rPr>
              <a:t>PEAL Resources</a:t>
            </a:r>
          </a:p>
        </p:txBody>
      </p:sp>
      <p:grpSp>
        <p:nvGrpSpPr>
          <p:cNvPr id="49" name="Group 49"/>
          <p:cNvGrpSpPr/>
          <p:nvPr/>
        </p:nvGrpSpPr>
        <p:grpSpPr>
          <a:xfrm>
            <a:off x="4678891" y="3630606"/>
            <a:ext cx="5669519" cy="1528523"/>
            <a:chOff x="0" y="0"/>
            <a:chExt cx="7559359" cy="2038031"/>
          </a:xfrm>
        </p:grpSpPr>
        <p:sp>
          <p:nvSpPr>
            <p:cNvPr id="50" name="TextBox 50"/>
            <p:cNvSpPr txBox="1"/>
            <p:nvPr/>
          </p:nvSpPr>
          <p:spPr>
            <a:xfrm>
              <a:off x="0" y="0"/>
              <a:ext cx="7233245" cy="762847"/>
            </a:xfrm>
            <a:prstGeom prst="rect">
              <a:avLst/>
            </a:prstGeom>
          </p:spPr>
          <p:txBody>
            <a:bodyPr lIns="0" tIns="0" rIns="0" bIns="0" rtlCol="0" anchor="t">
              <a:spAutoFit/>
            </a:bodyPr>
            <a:lstStyle/>
            <a:p>
              <a:pPr algn="l">
                <a:lnSpc>
                  <a:spcPts val="4180"/>
                </a:lnSpc>
              </a:pPr>
              <a:r>
                <a:rPr lang="en-US" sz="3800" b="1">
                  <a:solidFill>
                    <a:srgbClr val="000000"/>
                  </a:solidFill>
                  <a:latin typeface="Poppins Semi-Bold"/>
                  <a:ea typeface="Poppins Semi-Bold"/>
                  <a:cs typeface="Poppins Semi-Bold"/>
                  <a:sym typeface="Poppins Semi-Bold"/>
                </a:rPr>
                <a:t>Tools and Materials</a:t>
              </a:r>
            </a:p>
          </p:txBody>
        </p:sp>
        <p:sp>
          <p:nvSpPr>
            <p:cNvPr id="51" name="TextBox 51"/>
            <p:cNvSpPr txBox="1"/>
            <p:nvPr/>
          </p:nvSpPr>
          <p:spPr>
            <a:xfrm>
              <a:off x="0" y="755331"/>
              <a:ext cx="7559359" cy="1282700"/>
            </a:xfrm>
            <a:prstGeom prst="rect">
              <a:avLst/>
            </a:prstGeom>
          </p:spPr>
          <p:txBody>
            <a:bodyPr lIns="0" tIns="0" rIns="0" bIns="0" rtlCol="0" anchor="t">
              <a:spAutoFit/>
            </a:bodyPr>
            <a:lstStyle/>
            <a:p>
              <a:pPr algn="l">
                <a:lnSpc>
                  <a:spcPts val="3719"/>
                </a:lnSpc>
              </a:pPr>
              <a:r>
                <a:rPr lang="en-US" sz="3099">
                  <a:solidFill>
                    <a:srgbClr val="000000"/>
                  </a:solidFill>
                  <a:latin typeface="Poppins"/>
                  <a:ea typeface="Poppins"/>
                  <a:cs typeface="Poppins"/>
                  <a:sym typeface="Poppins"/>
                </a:rPr>
                <a:t>Develop and identify tools and materials </a:t>
              </a:r>
            </a:p>
          </p:txBody>
        </p:sp>
      </p:grpSp>
      <p:grpSp>
        <p:nvGrpSpPr>
          <p:cNvPr id="52" name="Group 52"/>
          <p:cNvGrpSpPr/>
          <p:nvPr/>
        </p:nvGrpSpPr>
        <p:grpSpPr>
          <a:xfrm>
            <a:off x="4678891" y="5462168"/>
            <a:ext cx="5669519" cy="1528523"/>
            <a:chOff x="0" y="0"/>
            <a:chExt cx="7559359" cy="2038031"/>
          </a:xfrm>
        </p:grpSpPr>
        <p:sp>
          <p:nvSpPr>
            <p:cNvPr id="53" name="TextBox 53"/>
            <p:cNvSpPr txBox="1"/>
            <p:nvPr/>
          </p:nvSpPr>
          <p:spPr>
            <a:xfrm>
              <a:off x="0" y="0"/>
              <a:ext cx="7233245" cy="762847"/>
            </a:xfrm>
            <a:prstGeom prst="rect">
              <a:avLst/>
            </a:prstGeom>
          </p:spPr>
          <p:txBody>
            <a:bodyPr lIns="0" tIns="0" rIns="0" bIns="0" rtlCol="0" anchor="t">
              <a:spAutoFit/>
            </a:bodyPr>
            <a:lstStyle/>
            <a:p>
              <a:pPr algn="l">
                <a:lnSpc>
                  <a:spcPts val="4180"/>
                </a:lnSpc>
              </a:pPr>
              <a:r>
                <a:rPr lang="en-US" sz="3800" b="1">
                  <a:solidFill>
                    <a:srgbClr val="000000"/>
                  </a:solidFill>
                  <a:latin typeface="Poppins Semi-Bold"/>
                  <a:ea typeface="Poppins Semi-Bold"/>
                  <a:cs typeface="Poppins Semi-Bold"/>
                  <a:sym typeface="Poppins Semi-Bold"/>
                </a:rPr>
                <a:t>Available Resources</a:t>
              </a:r>
            </a:p>
          </p:txBody>
        </p:sp>
        <p:sp>
          <p:nvSpPr>
            <p:cNvPr id="54" name="TextBox 54"/>
            <p:cNvSpPr txBox="1"/>
            <p:nvPr/>
          </p:nvSpPr>
          <p:spPr>
            <a:xfrm>
              <a:off x="0" y="755331"/>
              <a:ext cx="7559359" cy="1282700"/>
            </a:xfrm>
            <a:prstGeom prst="rect">
              <a:avLst/>
            </a:prstGeom>
          </p:spPr>
          <p:txBody>
            <a:bodyPr lIns="0" tIns="0" rIns="0" bIns="0" rtlCol="0" anchor="t">
              <a:spAutoFit/>
            </a:bodyPr>
            <a:lstStyle/>
            <a:p>
              <a:pPr algn="just">
                <a:lnSpc>
                  <a:spcPts val="3719"/>
                </a:lnSpc>
              </a:pPr>
              <a:r>
                <a:rPr lang="en-US" sz="3099">
                  <a:solidFill>
                    <a:srgbClr val="000000"/>
                  </a:solidFill>
                  <a:latin typeface="Poppins"/>
                  <a:ea typeface="Poppins"/>
                  <a:cs typeface="Poppins"/>
                  <a:sym typeface="Poppins"/>
                </a:rPr>
                <a:t>Bi-weekly eBlasts</a:t>
              </a:r>
            </a:p>
            <a:p>
              <a:pPr algn="just">
                <a:lnSpc>
                  <a:spcPts val="3719"/>
                </a:lnSpc>
              </a:pPr>
              <a:r>
                <a:rPr lang="en-US" sz="3099">
                  <a:solidFill>
                    <a:srgbClr val="000000"/>
                  </a:solidFill>
                  <a:latin typeface="Poppins"/>
                  <a:ea typeface="Poppins"/>
                  <a:cs typeface="Poppins"/>
                  <a:sym typeface="Poppins"/>
                </a:rPr>
                <a:t>Social media</a:t>
              </a:r>
            </a:p>
          </p:txBody>
        </p:sp>
      </p:grpSp>
      <p:grpSp>
        <p:nvGrpSpPr>
          <p:cNvPr id="55" name="Group 55"/>
          <p:cNvGrpSpPr/>
          <p:nvPr/>
        </p:nvGrpSpPr>
        <p:grpSpPr>
          <a:xfrm>
            <a:off x="4678891" y="7293731"/>
            <a:ext cx="5669519" cy="1995248"/>
            <a:chOff x="0" y="0"/>
            <a:chExt cx="7559359" cy="2660331"/>
          </a:xfrm>
        </p:grpSpPr>
        <p:sp>
          <p:nvSpPr>
            <p:cNvPr id="56" name="TextBox 56"/>
            <p:cNvSpPr txBox="1"/>
            <p:nvPr/>
          </p:nvSpPr>
          <p:spPr>
            <a:xfrm>
              <a:off x="0" y="0"/>
              <a:ext cx="7233245" cy="762847"/>
            </a:xfrm>
            <a:prstGeom prst="rect">
              <a:avLst/>
            </a:prstGeom>
          </p:spPr>
          <p:txBody>
            <a:bodyPr lIns="0" tIns="0" rIns="0" bIns="0" rtlCol="0" anchor="t">
              <a:spAutoFit/>
            </a:bodyPr>
            <a:lstStyle/>
            <a:p>
              <a:pPr algn="l">
                <a:lnSpc>
                  <a:spcPts val="4180"/>
                </a:lnSpc>
              </a:pPr>
              <a:r>
                <a:rPr lang="en-US" sz="3800" b="1">
                  <a:solidFill>
                    <a:srgbClr val="000000"/>
                  </a:solidFill>
                  <a:latin typeface="Poppins Semi-Bold"/>
                  <a:ea typeface="Poppins Semi-Bold"/>
                  <a:cs typeface="Poppins Semi-Bold"/>
                  <a:sym typeface="Poppins Semi-Bold"/>
                </a:rPr>
                <a:t>PEAL Website</a:t>
              </a:r>
            </a:p>
          </p:txBody>
        </p:sp>
        <p:sp>
          <p:nvSpPr>
            <p:cNvPr id="57" name="TextBox 57"/>
            <p:cNvSpPr txBox="1"/>
            <p:nvPr/>
          </p:nvSpPr>
          <p:spPr>
            <a:xfrm>
              <a:off x="0" y="755331"/>
              <a:ext cx="7559359" cy="1905000"/>
            </a:xfrm>
            <a:prstGeom prst="rect">
              <a:avLst/>
            </a:prstGeom>
          </p:spPr>
          <p:txBody>
            <a:bodyPr lIns="0" tIns="0" rIns="0" bIns="0" rtlCol="0" anchor="t">
              <a:spAutoFit/>
            </a:bodyPr>
            <a:lstStyle/>
            <a:p>
              <a:pPr algn="just">
                <a:lnSpc>
                  <a:spcPts val="3719"/>
                </a:lnSpc>
              </a:pPr>
              <a:r>
                <a:rPr lang="en-US" sz="3099">
                  <a:solidFill>
                    <a:srgbClr val="000000"/>
                  </a:solidFill>
                  <a:latin typeface="Poppins"/>
                  <a:ea typeface="Poppins"/>
                  <a:cs typeface="Poppins"/>
                  <a:sym typeface="Poppins"/>
                </a:rPr>
                <a:t>Community calendar</a:t>
              </a:r>
            </a:p>
            <a:p>
              <a:pPr algn="just">
                <a:lnSpc>
                  <a:spcPts val="3719"/>
                </a:lnSpc>
              </a:pPr>
              <a:r>
                <a:rPr lang="en-US" sz="3099">
                  <a:solidFill>
                    <a:srgbClr val="000000"/>
                  </a:solidFill>
                  <a:latin typeface="Poppins"/>
                  <a:ea typeface="Poppins"/>
                  <a:cs typeface="Poppins"/>
                  <a:sym typeface="Poppins"/>
                </a:rPr>
                <a:t>PA Planning for the future Transition Checklist</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868204">
            <a:off x="14967711" y="-2854883"/>
            <a:ext cx="4076219" cy="7997089"/>
            <a:chOff x="0" y="0"/>
            <a:chExt cx="1073572" cy="2106229"/>
          </a:xfrm>
        </p:grpSpPr>
        <p:sp>
          <p:nvSpPr>
            <p:cNvPr id="3" name="Freeform 3"/>
            <p:cNvSpPr/>
            <p:nvPr/>
          </p:nvSpPr>
          <p:spPr>
            <a:xfrm>
              <a:off x="0" y="0"/>
              <a:ext cx="1073572" cy="2106229"/>
            </a:xfrm>
            <a:custGeom>
              <a:avLst/>
              <a:gdLst/>
              <a:ahLst/>
              <a:cxnLst/>
              <a:rect l="l" t="t" r="r" b="b"/>
              <a:pathLst>
                <a:path w="1073572" h="2106229">
                  <a:moveTo>
                    <a:pt x="0" y="0"/>
                  </a:moveTo>
                  <a:lnTo>
                    <a:pt x="1073572" y="0"/>
                  </a:lnTo>
                  <a:lnTo>
                    <a:pt x="1073572" y="2106229"/>
                  </a:lnTo>
                  <a:lnTo>
                    <a:pt x="0" y="2106229"/>
                  </a:lnTo>
                  <a:close/>
                </a:path>
              </a:pathLst>
            </a:custGeom>
            <a:solidFill>
              <a:srgbClr val="F4F4F4"/>
            </a:solidFill>
          </p:spPr>
          <p:txBody>
            <a:bodyPr/>
            <a:lstStyle/>
            <a:p>
              <a:endParaRPr lang="en-US"/>
            </a:p>
          </p:txBody>
        </p:sp>
        <p:sp>
          <p:nvSpPr>
            <p:cNvPr id="4" name="TextBox 4"/>
            <p:cNvSpPr txBox="1"/>
            <p:nvPr/>
          </p:nvSpPr>
          <p:spPr>
            <a:xfrm>
              <a:off x="0" y="-38100"/>
              <a:ext cx="1073572" cy="214432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2700000">
            <a:off x="15253863" y="-3053768"/>
            <a:ext cx="4076219" cy="7997089"/>
            <a:chOff x="0" y="0"/>
            <a:chExt cx="1073572" cy="2106229"/>
          </a:xfrm>
        </p:grpSpPr>
        <p:sp>
          <p:nvSpPr>
            <p:cNvPr id="6" name="Freeform 6"/>
            <p:cNvSpPr/>
            <p:nvPr/>
          </p:nvSpPr>
          <p:spPr>
            <a:xfrm>
              <a:off x="0" y="0"/>
              <a:ext cx="1073572" cy="2106229"/>
            </a:xfrm>
            <a:custGeom>
              <a:avLst/>
              <a:gdLst/>
              <a:ahLst/>
              <a:cxnLst/>
              <a:rect l="l" t="t" r="r" b="b"/>
              <a:pathLst>
                <a:path w="1073572" h="2106229">
                  <a:moveTo>
                    <a:pt x="0" y="0"/>
                  </a:moveTo>
                  <a:lnTo>
                    <a:pt x="1073572" y="0"/>
                  </a:lnTo>
                  <a:lnTo>
                    <a:pt x="1073572" y="2106229"/>
                  </a:lnTo>
                  <a:lnTo>
                    <a:pt x="0" y="2106229"/>
                  </a:lnTo>
                  <a:close/>
                </a:path>
              </a:pathLst>
            </a:custGeom>
            <a:solidFill>
              <a:srgbClr val="19A49D"/>
            </a:solidFill>
          </p:spPr>
          <p:txBody>
            <a:bodyPr/>
            <a:lstStyle/>
            <a:p>
              <a:endParaRPr lang="en-US"/>
            </a:p>
          </p:txBody>
        </p:sp>
        <p:sp>
          <p:nvSpPr>
            <p:cNvPr id="7" name="TextBox 7"/>
            <p:cNvSpPr txBox="1"/>
            <p:nvPr/>
          </p:nvSpPr>
          <p:spPr>
            <a:xfrm>
              <a:off x="0" y="-38100"/>
              <a:ext cx="1073572" cy="21443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805667">
            <a:off x="16450254" y="-3312104"/>
            <a:ext cx="4076219" cy="7997089"/>
            <a:chOff x="0" y="0"/>
            <a:chExt cx="1073572" cy="2106229"/>
          </a:xfrm>
        </p:grpSpPr>
        <p:sp>
          <p:nvSpPr>
            <p:cNvPr id="9" name="Freeform 9"/>
            <p:cNvSpPr/>
            <p:nvPr/>
          </p:nvSpPr>
          <p:spPr>
            <a:xfrm>
              <a:off x="0" y="0"/>
              <a:ext cx="1073572" cy="2106229"/>
            </a:xfrm>
            <a:custGeom>
              <a:avLst/>
              <a:gdLst/>
              <a:ahLst/>
              <a:cxnLst/>
              <a:rect l="l" t="t" r="r" b="b"/>
              <a:pathLst>
                <a:path w="1073572" h="2106229">
                  <a:moveTo>
                    <a:pt x="0" y="0"/>
                  </a:moveTo>
                  <a:lnTo>
                    <a:pt x="1073572" y="0"/>
                  </a:lnTo>
                  <a:lnTo>
                    <a:pt x="1073572" y="2106229"/>
                  </a:lnTo>
                  <a:lnTo>
                    <a:pt x="0" y="2106229"/>
                  </a:lnTo>
                  <a:close/>
                </a:path>
              </a:pathLst>
            </a:custGeom>
            <a:solidFill>
              <a:srgbClr val="2D56A3"/>
            </a:solidFill>
          </p:spPr>
          <p:txBody>
            <a:bodyPr/>
            <a:lstStyle/>
            <a:p>
              <a:endParaRPr lang="en-US"/>
            </a:p>
          </p:txBody>
        </p:sp>
        <p:sp>
          <p:nvSpPr>
            <p:cNvPr id="10" name="TextBox 10"/>
            <p:cNvSpPr txBox="1"/>
            <p:nvPr/>
          </p:nvSpPr>
          <p:spPr>
            <a:xfrm>
              <a:off x="0" y="-38100"/>
              <a:ext cx="1073572" cy="2144329"/>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918756">
            <a:off x="17461848" y="-3657088"/>
            <a:ext cx="4076219" cy="7997089"/>
            <a:chOff x="0" y="0"/>
            <a:chExt cx="1073572" cy="2106229"/>
          </a:xfrm>
        </p:grpSpPr>
        <p:sp>
          <p:nvSpPr>
            <p:cNvPr id="12" name="Freeform 12"/>
            <p:cNvSpPr/>
            <p:nvPr/>
          </p:nvSpPr>
          <p:spPr>
            <a:xfrm>
              <a:off x="0" y="0"/>
              <a:ext cx="1073572" cy="2106229"/>
            </a:xfrm>
            <a:custGeom>
              <a:avLst/>
              <a:gdLst/>
              <a:ahLst/>
              <a:cxnLst/>
              <a:rect l="l" t="t" r="r" b="b"/>
              <a:pathLst>
                <a:path w="1073572" h="2106229">
                  <a:moveTo>
                    <a:pt x="0" y="0"/>
                  </a:moveTo>
                  <a:lnTo>
                    <a:pt x="1073572" y="0"/>
                  </a:lnTo>
                  <a:lnTo>
                    <a:pt x="1073572" y="2106229"/>
                  </a:lnTo>
                  <a:lnTo>
                    <a:pt x="0" y="2106229"/>
                  </a:lnTo>
                  <a:close/>
                </a:path>
              </a:pathLst>
            </a:custGeom>
            <a:solidFill>
              <a:srgbClr val="662D91"/>
            </a:solidFill>
          </p:spPr>
          <p:txBody>
            <a:bodyPr/>
            <a:lstStyle/>
            <a:p>
              <a:endParaRPr lang="en-US"/>
            </a:p>
          </p:txBody>
        </p:sp>
        <p:sp>
          <p:nvSpPr>
            <p:cNvPr id="13" name="TextBox 13"/>
            <p:cNvSpPr txBox="1"/>
            <p:nvPr/>
          </p:nvSpPr>
          <p:spPr>
            <a:xfrm>
              <a:off x="0" y="-38100"/>
              <a:ext cx="1073572" cy="2144329"/>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745676" y="669693"/>
            <a:ext cx="11295147" cy="2171700"/>
          </a:xfrm>
          <a:prstGeom prst="rect">
            <a:avLst/>
          </a:prstGeom>
        </p:spPr>
        <p:txBody>
          <a:bodyPr lIns="0" tIns="0" rIns="0" bIns="0" rtlCol="0" anchor="t">
            <a:spAutoFit/>
          </a:bodyPr>
          <a:lstStyle/>
          <a:p>
            <a:pPr algn="l">
              <a:lnSpc>
                <a:spcPts val="8175"/>
              </a:lnSpc>
            </a:pPr>
            <a:r>
              <a:rPr lang="en-US" sz="7500" b="1">
                <a:solidFill>
                  <a:srgbClr val="662D91"/>
                </a:solidFill>
                <a:latin typeface="Poppins Semi-Bold"/>
                <a:ea typeface="Poppins Semi-Bold"/>
                <a:cs typeface="Poppins Semi-Bold"/>
                <a:sym typeface="Poppins Semi-Bold"/>
              </a:rPr>
              <a:t>Individual Assistance: </a:t>
            </a:r>
          </a:p>
          <a:p>
            <a:pPr algn="l">
              <a:lnSpc>
                <a:spcPts val="8175"/>
              </a:lnSpc>
            </a:pPr>
            <a:r>
              <a:rPr lang="en-US" sz="7500" b="1">
                <a:solidFill>
                  <a:srgbClr val="662D91"/>
                </a:solidFill>
                <a:latin typeface="Poppins Semi-Bold"/>
                <a:ea typeface="Poppins Semi-Bold"/>
                <a:cs typeface="Poppins Semi-Bold"/>
                <a:sym typeface="Poppins Semi-Bold"/>
              </a:rPr>
              <a:t>INCLUSION</a:t>
            </a:r>
          </a:p>
        </p:txBody>
      </p:sp>
      <p:sp>
        <p:nvSpPr>
          <p:cNvPr id="15" name="TextBox 15"/>
          <p:cNvSpPr txBox="1"/>
          <p:nvPr/>
        </p:nvSpPr>
        <p:spPr>
          <a:xfrm>
            <a:off x="1767036" y="3270250"/>
            <a:ext cx="13963994" cy="2260600"/>
          </a:xfrm>
          <a:prstGeom prst="rect">
            <a:avLst/>
          </a:prstGeom>
        </p:spPr>
        <p:txBody>
          <a:bodyPr lIns="0" tIns="0" rIns="0" bIns="0" rtlCol="0" anchor="t">
            <a:spAutoFit/>
          </a:bodyPr>
          <a:lstStyle/>
          <a:p>
            <a:pPr marL="863599" lvl="1" indent="-431800" algn="l">
              <a:lnSpc>
                <a:spcPts val="4399"/>
              </a:lnSpc>
              <a:buFont typeface="Arial"/>
              <a:buChar char="•"/>
            </a:pPr>
            <a:r>
              <a:rPr lang="en-US" sz="3999">
                <a:solidFill>
                  <a:srgbClr val="000000"/>
                </a:solidFill>
                <a:latin typeface="Poppins"/>
                <a:ea typeface="Poppins"/>
                <a:cs typeface="Poppins"/>
                <a:sym typeface="Poppins"/>
              </a:rPr>
              <a:t>PEAL provides </a:t>
            </a:r>
            <a:r>
              <a:rPr lang="en-US" sz="3999" u="sng">
                <a:solidFill>
                  <a:srgbClr val="000000"/>
                </a:solidFill>
                <a:latin typeface="Poppins"/>
                <a:ea typeface="Poppins"/>
                <a:cs typeface="Poppins"/>
                <a:sym typeface="Poppins"/>
                <a:hlinkClick r:id="rId2" tooltip="https://www.pealcenter.org/wp-content/uploads/2021/09/SP-What-is-a-Family-Resource-Specialist-SP.pdf"/>
              </a:rPr>
              <a:t>individual assistance </a:t>
            </a:r>
            <a:r>
              <a:rPr lang="en-US" sz="3999">
                <a:solidFill>
                  <a:srgbClr val="000000"/>
                </a:solidFill>
                <a:latin typeface="Poppins"/>
                <a:ea typeface="Poppins"/>
                <a:cs typeface="Poppins"/>
                <a:sym typeface="Poppins"/>
              </a:rPr>
              <a:t>to families, youth and young adults, including help with evaluations, IEPs and 504 plans, healthcare, social participation, ADL’s, etc. </a:t>
            </a:r>
          </a:p>
        </p:txBody>
      </p:sp>
      <p:sp>
        <p:nvSpPr>
          <p:cNvPr id="16" name="TextBox 16"/>
          <p:cNvSpPr txBox="1"/>
          <p:nvPr/>
        </p:nvSpPr>
        <p:spPr>
          <a:xfrm>
            <a:off x="1745676" y="5721350"/>
            <a:ext cx="14350365" cy="603250"/>
          </a:xfrm>
          <a:prstGeom prst="rect">
            <a:avLst/>
          </a:prstGeom>
        </p:spPr>
        <p:txBody>
          <a:bodyPr lIns="0" tIns="0" rIns="0" bIns="0" rtlCol="0" anchor="t">
            <a:spAutoFit/>
          </a:bodyPr>
          <a:lstStyle/>
          <a:p>
            <a:pPr marL="863599" lvl="1" indent="-431800" algn="l">
              <a:lnSpc>
                <a:spcPts val="4399"/>
              </a:lnSpc>
              <a:buFont typeface="Arial"/>
              <a:buChar char="•"/>
            </a:pPr>
            <a:r>
              <a:rPr lang="en-US" sz="3999">
                <a:solidFill>
                  <a:srgbClr val="000000"/>
                </a:solidFill>
                <a:latin typeface="Poppins"/>
                <a:ea typeface="Poppins"/>
                <a:cs typeface="Poppins"/>
                <a:sym typeface="Poppins"/>
              </a:rPr>
              <a:t>Understand their rights and advocate for themselves​</a:t>
            </a:r>
          </a:p>
        </p:txBody>
      </p:sp>
      <p:sp>
        <p:nvSpPr>
          <p:cNvPr id="17" name="TextBox 17"/>
          <p:cNvSpPr txBox="1"/>
          <p:nvPr/>
        </p:nvSpPr>
        <p:spPr>
          <a:xfrm>
            <a:off x="1745676" y="6515100"/>
            <a:ext cx="13070513" cy="1155700"/>
          </a:xfrm>
          <a:prstGeom prst="rect">
            <a:avLst/>
          </a:prstGeom>
        </p:spPr>
        <p:txBody>
          <a:bodyPr lIns="0" tIns="0" rIns="0" bIns="0" rtlCol="0" anchor="t">
            <a:spAutoFit/>
          </a:bodyPr>
          <a:lstStyle/>
          <a:p>
            <a:pPr marL="863599" lvl="1" indent="-431800" algn="l">
              <a:lnSpc>
                <a:spcPts val="4399"/>
              </a:lnSpc>
              <a:buFont typeface="Arial"/>
              <a:buChar char="•"/>
            </a:pPr>
            <a:r>
              <a:rPr lang="en-US" sz="3999">
                <a:solidFill>
                  <a:srgbClr val="000000"/>
                </a:solidFill>
                <a:latin typeface="Poppins"/>
                <a:ea typeface="Poppins"/>
                <a:cs typeface="Poppins"/>
                <a:sym typeface="Poppins"/>
              </a:rPr>
              <a:t>Be included &amp; educated with high expectations at school and in their community​</a:t>
            </a:r>
          </a:p>
        </p:txBody>
      </p:sp>
      <p:sp>
        <p:nvSpPr>
          <p:cNvPr id="18" name="TextBox 18"/>
          <p:cNvSpPr txBox="1"/>
          <p:nvPr/>
        </p:nvSpPr>
        <p:spPr>
          <a:xfrm>
            <a:off x="1745676" y="7861300"/>
            <a:ext cx="13070513" cy="603250"/>
          </a:xfrm>
          <a:prstGeom prst="rect">
            <a:avLst/>
          </a:prstGeom>
        </p:spPr>
        <p:txBody>
          <a:bodyPr lIns="0" tIns="0" rIns="0" bIns="0" rtlCol="0" anchor="t">
            <a:spAutoFit/>
          </a:bodyPr>
          <a:lstStyle/>
          <a:p>
            <a:pPr marL="863599" lvl="1" indent="-431800" algn="l">
              <a:lnSpc>
                <a:spcPts val="4399"/>
              </a:lnSpc>
              <a:buFont typeface="Arial"/>
              <a:buChar char="•"/>
            </a:pPr>
            <a:r>
              <a:rPr lang="en-US" sz="3999">
                <a:solidFill>
                  <a:srgbClr val="000000"/>
                </a:solidFill>
                <a:latin typeface="Poppins"/>
                <a:ea typeface="Poppins"/>
                <a:cs typeface="Poppins"/>
                <a:sym typeface="Poppins"/>
              </a:rPr>
              <a:t>Access high quality, coordinated ​health care</a:t>
            </a:r>
          </a:p>
        </p:txBody>
      </p:sp>
      <p:sp>
        <p:nvSpPr>
          <p:cNvPr id="19" name="TextBox 19"/>
          <p:cNvSpPr txBox="1"/>
          <p:nvPr/>
        </p:nvSpPr>
        <p:spPr>
          <a:xfrm>
            <a:off x="1767036" y="8655050"/>
            <a:ext cx="14711210" cy="603250"/>
          </a:xfrm>
          <a:prstGeom prst="rect">
            <a:avLst/>
          </a:prstGeom>
        </p:spPr>
        <p:txBody>
          <a:bodyPr lIns="0" tIns="0" rIns="0" bIns="0" rtlCol="0" anchor="t">
            <a:spAutoFit/>
          </a:bodyPr>
          <a:lstStyle/>
          <a:p>
            <a:pPr marL="863599" lvl="1" indent="-431800" algn="l">
              <a:lnSpc>
                <a:spcPts val="4399"/>
              </a:lnSpc>
              <a:buFont typeface="Arial"/>
              <a:buChar char="•"/>
            </a:pPr>
            <a:r>
              <a:rPr lang="en-US" sz="3999">
                <a:solidFill>
                  <a:srgbClr val="000000"/>
                </a:solidFill>
                <a:latin typeface="Poppins"/>
                <a:ea typeface="Poppins"/>
                <a:cs typeface="Poppins"/>
                <a:sym typeface="Poppins"/>
              </a:rPr>
              <a:t>Assistance available in Spanish ​and other languages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387144">
            <a:off x="17692761" y="-1124878"/>
            <a:ext cx="2647604" cy="5107272"/>
            <a:chOff x="0" y="0"/>
            <a:chExt cx="682626" cy="1316796"/>
          </a:xfrm>
        </p:grpSpPr>
        <p:sp>
          <p:nvSpPr>
            <p:cNvPr id="3" name="Freeform 3"/>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F4F4F4"/>
            </a:solidFill>
          </p:spPr>
          <p:txBody>
            <a:bodyPr/>
            <a:lstStyle/>
            <a:p>
              <a:endParaRPr lang="en-US"/>
            </a:p>
          </p:txBody>
        </p:sp>
        <p:sp>
          <p:nvSpPr>
            <p:cNvPr id="4" name="TextBox 4"/>
            <p:cNvSpPr txBox="1"/>
            <p:nvPr/>
          </p:nvSpPr>
          <p:spPr>
            <a:xfrm>
              <a:off x="0" y="-47625"/>
              <a:ext cx="682626" cy="1364421"/>
            </a:xfrm>
            <a:prstGeom prst="rect">
              <a:avLst/>
            </a:prstGeom>
          </p:spPr>
          <p:txBody>
            <a:bodyPr lIns="51634" tIns="51634" rIns="51634" bIns="51634" rtlCol="0" anchor="ctr"/>
            <a:lstStyle/>
            <a:p>
              <a:pPr algn="ctr">
                <a:lnSpc>
                  <a:spcPts val="2703"/>
                </a:lnSpc>
              </a:pPr>
              <a:endParaRPr/>
            </a:p>
          </p:txBody>
        </p:sp>
      </p:grpSp>
      <p:grpSp>
        <p:nvGrpSpPr>
          <p:cNvPr id="5" name="Group 5"/>
          <p:cNvGrpSpPr/>
          <p:nvPr/>
        </p:nvGrpSpPr>
        <p:grpSpPr>
          <a:xfrm rot="-1800797">
            <a:off x="17719888" y="-1254941"/>
            <a:ext cx="2591844" cy="4999710"/>
            <a:chOff x="0" y="0"/>
            <a:chExt cx="682626" cy="1316796"/>
          </a:xfrm>
        </p:grpSpPr>
        <p:sp>
          <p:nvSpPr>
            <p:cNvPr id="6" name="Freeform 6"/>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7" name="TextBox 7"/>
            <p:cNvSpPr txBox="1"/>
            <p:nvPr/>
          </p:nvSpPr>
          <p:spPr>
            <a:xfrm>
              <a:off x="0" y="-38100"/>
              <a:ext cx="682626" cy="135489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2289307">
            <a:off x="-2085173" y="-1541343"/>
            <a:ext cx="2647604" cy="5107272"/>
            <a:chOff x="0" y="0"/>
            <a:chExt cx="682626" cy="1316796"/>
          </a:xfrm>
        </p:grpSpPr>
        <p:sp>
          <p:nvSpPr>
            <p:cNvPr id="9" name="Freeform 9"/>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F4F4F4"/>
            </a:solidFill>
          </p:spPr>
          <p:txBody>
            <a:bodyPr/>
            <a:lstStyle/>
            <a:p>
              <a:endParaRPr lang="en-US"/>
            </a:p>
          </p:txBody>
        </p:sp>
        <p:sp>
          <p:nvSpPr>
            <p:cNvPr id="10" name="TextBox 10"/>
            <p:cNvSpPr txBox="1"/>
            <p:nvPr/>
          </p:nvSpPr>
          <p:spPr>
            <a:xfrm>
              <a:off x="0" y="-47625"/>
              <a:ext cx="682626" cy="1364421"/>
            </a:xfrm>
            <a:prstGeom prst="rect">
              <a:avLst/>
            </a:prstGeom>
          </p:spPr>
          <p:txBody>
            <a:bodyPr lIns="51634" tIns="51634" rIns="51634" bIns="51634" rtlCol="0" anchor="ctr"/>
            <a:lstStyle/>
            <a:p>
              <a:pPr algn="ctr">
                <a:lnSpc>
                  <a:spcPts val="2703"/>
                </a:lnSpc>
              </a:pPr>
              <a:endParaRPr/>
            </a:p>
          </p:txBody>
        </p:sp>
      </p:grpSp>
      <p:grpSp>
        <p:nvGrpSpPr>
          <p:cNvPr id="11" name="Group 11"/>
          <p:cNvGrpSpPr/>
          <p:nvPr/>
        </p:nvGrpSpPr>
        <p:grpSpPr>
          <a:xfrm rot="1786463">
            <a:off x="-2030075" y="-1655501"/>
            <a:ext cx="2591844" cy="4999710"/>
            <a:chOff x="0" y="0"/>
            <a:chExt cx="682626" cy="1316796"/>
          </a:xfrm>
        </p:grpSpPr>
        <p:sp>
          <p:nvSpPr>
            <p:cNvPr id="12" name="Freeform 12"/>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13" name="TextBox 13"/>
            <p:cNvSpPr txBox="1"/>
            <p:nvPr/>
          </p:nvSpPr>
          <p:spPr>
            <a:xfrm>
              <a:off x="0" y="-38100"/>
              <a:ext cx="682626" cy="1354896"/>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2700000">
            <a:off x="16036597" y="-932562"/>
            <a:ext cx="1865124" cy="1865124"/>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2700000">
            <a:off x="388736" y="-932562"/>
            <a:ext cx="1865124" cy="1865124"/>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62D91"/>
            </a:solidFill>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3009886" y="3491635"/>
            <a:ext cx="840514" cy="84051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A49D"/>
            </a:solidFill>
          </p:spPr>
          <p:txBody>
            <a:bodyPr/>
            <a:lstStyle/>
            <a:p>
              <a:endParaRPr lang="en-US"/>
            </a:p>
          </p:txBody>
        </p:sp>
        <p:sp>
          <p:nvSpPr>
            <p:cNvPr id="22" name="TextBox 22"/>
            <p:cNvSpPr txBox="1"/>
            <p:nvPr/>
          </p:nvSpPr>
          <p:spPr>
            <a:xfrm>
              <a:off x="76200" y="38100"/>
              <a:ext cx="660400" cy="698500"/>
            </a:xfrm>
            <a:prstGeom prst="rect">
              <a:avLst/>
            </a:prstGeom>
          </p:spPr>
          <p:txBody>
            <a:bodyPr lIns="57753" tIns="57753" rIns="57753" bIns="57753" rtlCol="0" anchor="ctr"/>
            <a:lstStyle/>
            <a:p>
              <a:pPr algn="ctr">
                <a:lnSpc>
                  <a:spcPts val="3024"/>
                </a:lnSpc>
              </a:pPr>
              <a:endParaRPr/>
            </a:p>
          </p:txBody>
        </p:sp>
      </p:grpSp>
      <p:grpSp>
        <p:nvGrpSpPr>
          <p:cNvPr id="23" name="Group 23"/>
          <p:cNvGrpSpPr/>
          <p:nvPr/>
        </p:nvGrpSpPr>
        <p:grpSpPr>
          <a:xfrm rot="-3613393">
            <a:off x="-862576" y="8106910"/>
            <a:ext cx="2652734" cy="5117169"/>
            <a:chOff x="0" y="0"/>
            <a:chExt cx="682626" cy="1316796"/>
          </a:xfrm>
        </p:grpSpPr>
        <p:sp>
          <p:nvSpPr>
            <p:cNvPr id="24" name="Freeform 24"/>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19A49D"/>
            </a:solidFill>
          </p:spPr>
          <p:txBody>
            <a:bodyPr/>
            <a:lstStyle/>
            <a:p>
              <a:endParaRPr lang="en-US"/>
            </a:p>
          </p:txBody>
        </p:sp>
        <p:sp>
          <p:nvSpPr>
            <p:cNvPr id="25" name="TextBox 25"/>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grpSp>
        <p:nvGrpSpPr>
          <p:cNvPr id="26" name="Group 26"/>
          <p:cNvGrpSpPr/>
          <p:nvPr/>
        </p:nvGrpSpPr>
        <p:grpSpPr>
          <a:xfrm rot="-3613393">
            <a:off x="-862576" y="8598018"/>
            <a:ext cx="2652734" cy="5117169"/>
            <a:chOff x="0" y="0"/>
            <a:chExt cx="682626" cy="1316796"/>
          </a:xfrm>
        </p:grpSpPr>
        <p:sp>
          <p:nvSpPr>
            <p:cNvPr id="27" name="Freeform 27"/>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2D56A3"/>
            </a:solidFill>
          </p:spPr>
          <p:txBody>
            <a:bodyPr/>
            <a:lstStyle/>
            <a:p>
              <a:endParaRPr lang="en-US"/>
            </a:p>
          </p:txBody>
        </p:sp>
        <p:sp>
          <p:nvSpPr>
            <p:cNvPr id="28" name="TextBox 28"/>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grpSp>
        <p:nvGrpSpPr>
          <p:cNvPr id="29" name="Group 29"/>
          <p:cNvGrpSpPr/>
          <p:nvPr/>
        </p:nvGrpSpPr>
        <p:grpSpPr>
          <a:xfrm rot="3586398">
            <a:off x="16496815" y="8585827"/>
            <a:ext cx="2652734" cy="5117169"/>
            <a:chOff x="0" y="0"/>
            <a:chExt cx="682626" cy="1316796"/>
          </a:xfrm>
        </p:grpSpPr>
        <p:sp>
          <p:nvSpPr>
            <p:cNvPr id="30" name="Freeform 30"/>
            <p:cNvSpPr/>
            <p:nvPr/>
          </p:nvSpPr>
          <p:spPr>
            <a:xfrm>
              <a:off x="0" y="0"/>
              <a:ext cx="682626" cy="1316796"/>
            </a:xfrm>
            <a:custGeom>
              <a:avLst/>
              <a:gdLst/>
              <a:ahLst/>
              <a:cxnLst/>
              <a:rect l="l" t="t" r="r" b="b"/>
              <a:pathLst>
                <a:path w="682626" h="1316796">
                  <a:moveTo>
                    <a:pt x="0" y="0"/>
                  </a:moveTo>
                  <a:lnTo>
                    <a:pt x="682626" y="0"/>
                  </a:lnTo>
                  <a:lnTo>
                    <a:pt x="682626" y="1316796"/>
                  </a:lnTo>
                  <a:lnTo>
                    <a:pt x="0" y="1316796"/>
                  </a:lnTo>
                  <a:close/>
                </a:path>
              </a:pathLst>
            </a:custGeom>
            <a:solidFill>
              <a:srgbClr val="2D56A3"/>
            </a:solidFill>
          </p:spPr>
          <p:txBody>
            <a:bodyPr/>
            <a:lstStyle/>
            <a:p>
              <a:endParaRPr lang="en-US"/>
            </a:p>
          </p:txBody>
        </p:sp>
        <p:sp>
          <p:nvSpPr>
            <p:cNvPr id="31" name="TextBox 31"/>
            <p:cNvSpPr txBox="1"/>
            <p:nvPr/>
          </p:nvSpPr>
          <p:spPr>
            <a:xfrm>
              <a:off x="0" y="-47625"/>
              <a:ext cx="682626" cy="1364421"/>
            </a:xfrm>
            <a:prstGeom prst="rect">
              <a:avLst/>
            </a:prstGeom>
          </p:spPr>
          <p:txBody>
            <a:bodyPr lIns="51993" tIns="51993" rIns="51993" bIns="51993" rtlCol="0" anchor="ctr"/>
            <a:lstStyle/>
            <a:p>
              <a:pPr algn="ctr">
                <a:lnSpc>
                  <a:spcPts val="2722"/>
                </a:lnSpc>
              </a:pPr>
              <a:endParaRPr/>
            </a:p>
          </p:txBody>
        </p:sp>
      </p:grpSp>
      <p:sp>
        <p:nvSpPr>
          <p:cNvPr id="32" name="Freeform 32"/>
          <p:cNvSpPr/>
          <p:nvPr/>
        </p:nvSpPr>
        <p:spPr>
          <a:xfrm>
            <a:off x="3080812" y="3626075"/>
            <a:ext cx="698663" cy="571634"/>
          </a:xfrm>
          <a:custGeom>
            <a:avLst/>
            <a:gdLst/>
            <a:ahLst/>
            <a:cxnLst/>
            <a:rect l="l" t="t" r="r" b="b"/>
            <a:pathLst>
              <a:path w="698663" h="571634">
                <a:moveTo>
                  <a:pt x="0" y="0"/>
                </a:moveTo>
                <a:lnTo>
                  <a:pt x="698663" y="0"/>
                </a:lnTo>
                <a:lnTo>
                  <a:pt x="698663" y="571634"/>
                </a:lnTo>
                <a:lnTo>
                  <a:pt x="0" y="5716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3" name="Group 33"/>
          <p:cNvGrpSpPr/>
          <p:nvPr/>
        </p:nvGrpSpPr>
        <p:grpSpPr>
          <a:xfrm>
            <a:off x="3009886" y="4570274"/>
            <a:ext cx="840514" cy="84051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A49D"/>
            </a:solidFill>
          </p:spPr>
          <p:txBody>
            <a:bodyPr/>
            <a:lstStyle/>
            <a:p>
              <a:endParaRPr lang="en-US"/>
            </a:p>
          </p:txBody>
        </p:sp>
        <p:sp>
          <p:nvSpPr>
            <p:cNvPr id="35" name="TextBox 35"/>
            <p:cNvSpPr txBox="1"/>
            <p:nvPr/>
          </p:nvSpPr>
          <p:spPr>
            <a:xfrm>
              <a:off x="76200" y="38100"/>
              <a:ext cx="660400" cy="698500"/>
            </a:xfrm>
            <a:prstGeom prst="rect">
              <a:avLst/>
            </a:prstGeom>
          </p:spPr>
          <p:txBody>
            <a:bodyPr lIns="57753" tIns="57753" rIns="57753" bIns="57753" rtlCol="0" anchor="ctr"/>
            <a:lstStyle/>
            <a:p>
              <a:pPr algn="ctr">
                <a:lnSpc>
                  <a:spcPts val="3024"/>
                </a:lnSpc>
              </a:pPr>
              <a:endParaRPr/>
            </a:p>
          </p:txBody>
        </p:sp>
      </p:grpSp>
      <p:grpSp>
        <p:nvGrpSpPr>
          <p:cNvPr id="36" name="Group 36"/>
          <p:cNvGrpSpPr/>
          <p:nvPr/>
        </p:nvGrpSpPr>
        <p:grpSpPr>
          <a:xfrm>
            <a:off x="8673562" y="3491635"/>
            <a:ext cx="840514" cy="84051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A49D"/>
            </a:solidFill>
          </p:spPr>
          <p:txBody>
            <a:bodyPr/>
            <a:lstStyle/>
            <a:p>
              <a:endParaRPr lang="en-US"/>
            </a:p>
          </p:txBody>
        </p:sp>
        <p:sp>
          <p:nvSpPr>
            <p:cNvPr id="38" name="TextBox 38"/>
            <p:cNvSpPr txBox="1"/>
            <p:nvPr/>
          </p:nvSpPr>
          <p:spPr>
            <a:xfrm>
              <a:off x="76200" y="38100"/>
              <a:ext cx="660400" cy="698500"/>
            </a:xfrm>
            <a:prstGeom prst="rect">
              <a:avLst/>
            </a:prstGeom>
          </p:spPr>
          <p:txBody>
            <a:bodyPr lIns="57753" tIns="57753" rIns="57753" bIns="57753" rtlCol="0" anchor="ctr"/>
            <a:lstStyle/>
            <a:p>
              <a:pPr algn="ctr">
                <a:lnSpc>
                  <a:spcPts val="3024"/>
                </a:lnSpc>
              </a:pPr>
              <a:endParaRPr/>
            </a:p>
          </p:txBody>
        </p:sp>
      </p:grpSp>
      <p:grpSp>
        <p:nvGrpSpPr>
          <p:cNvPr id="39" name="Group 39"/>
          <p:cNvGrpSpPr/>
          <p:nvPr/>
        </p:nvGrpSpPr>
        <p:grpSpPr>
          <a:xfrm>
            <a:off x="8673562" y="4570274"/>
            <a:ext cx="840514" cy="84051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9A49D"/>
            </a:solidFill>
          </p:spPr>
          <p:txBody>
            <a:bodyPr/>
            <a:lstStyle/>
            <a:p>
              <a:endParaRPr lang="en-US"/>
            </a:p>
          </p:txBody>
        </p:sp>
        <p:sp>
          <p:nvSpPr>
            <p:cNvPr id="41" name="TextBox 41"/>
            <p:cNvSpPr txBox="1"/>
            <p:nvPr/>
          </p:nvSpPr>
          <p:spPr>
            <a:xfrm>
              <a:off x="76200" y="38100"/>
              <a:ext cx="660400" cy="698500"/>
            </a:xfrm>
            <a:prstGeom prst="rect">
              <a:avLst/>
            </a:prstGeom>
          </p:spPr>
          <p:txBody>
            <a:bodyPr lIns="57753" tIns="57753" rIns="57753" bIns="57753" rtlCol="0" anchor="ctr"/>
            <a:lstStyle/>
            <a:p>
              <a:pPr algn="ctr">
                <a:lnSpc>
                  <a:spcPts val="3024"/>
                </a:lnSpc>
              </a:pPr>
              <a:endParaRPr/>
            </a:p>
          </p:txBody>
        </p:sp>
      </p:grpSp>
      <p:sp>
        <p:nvSpPr>
          <p:cNvPr id="42" name="Freeform 42"/>
          <p:cNvSpPr/>
          <p:nvPr/>
        </p:nvSpPr>
        <p:spPr>
          <a:xfrm>
            <a:off x="3144326" y="4704714"/>
            <a:ext cx="571634" cy="571634"/>
          </a:xfrm>
          <a:custGeom>
            <a:avLst/>
            <a:gdLst/>
            <a:ahLst/>
            <a:cxnLst/>
            <a:rect l="l" t="t" r="r" b="b"/>
            <a:pathLst>
              <a:path w="571634" h="571634">
                <a:moveTo>
                  <a:pt x="0" y="0"/>
                </a:moveTo>
                <a:lnTo>
                  <a:pt x="571634" y="0"/>
                </a:lnTo>
                <a:lnTo>
                  <a:pt x="571634" y="571633"/>
                </a:lnTo>
                <a:lnTo>
                  <a:pt x="0" y="5716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3" name="Freeform 43"/>
          <p:cNvSpPr/>
          <p:nvPr/>
        </p:nvSpPr>
        <p:spPr>
          <a:xfrm>
            <a:off x="8785101" y="3616550"/>
            <a:ext cx="617435" cy="539975"/>
          </a:xfrm>
          <a:custGeom>
            <a:avLst/>
            <a:gdLst/>
            <a:ahLst/>
            <a:cxnLst/>
            <a:rect l="l" t="t" r="r" b="b"/>
            <a:pathLst>
              <a:path w="617435" h="539975">
                <a:moveTo>
                  <a:pt x="0" y="0"/>
                </a:moveTo>
                <a:lnTo>
                  <a:pt x="617435" y="0"/>
                </a:lnTo>
                <a:lnTo>
                  <a:pt x="617435" y="539975"/>
                </a:lnTo>
                <a:lnTo>
                  <a:pt x="0" y="5399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4" name="Freeform 44"/>
          <p:cNvSpPr/>
          <p:nvPr/>
        </p:nvSpPr>
        <p:spPr>
          <a:xfrm>
            <a:off x="8785101" y="4628465"/>
            <a:ext cx="617435" cy="590492"/>
          </a:xfrm>
          <a:custGeom>
            <a:avLst/>
            <a:gdLst/>
            <a:ahLst/>
            <a:cxnLst/>
            <a:rect l="l" t="t" r="r" b="b"/>
            <a:pathLst>
              <a:path w="617435" h="590492">
                <a:moveTo>
                  <a:pt x="0" y="0"/>
                </a:moveTo>
                <a:lnTo>
                  <a:pt x="617435" y="0"/>
                </a:lnTo>
                <a:lnTo>
                  <a:pt x="617435" y="590492"/>
                </a:lnTo>
                <a:lnTo>
                  <a:pt x="0" y="5904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5" name="TextBox 45"/>
          <p:cNvSpPr txBox="1"/>
          <p:nvPr/>
        </p:nvSpPr>
        <p:spPr>
          <a:xfrm>
            <a:off x="5817351" y="726919"/>
            <a:ext cx="6653298" cy="1251278"/>
          </a:xfrm>
          <a:prstGeom prst="rect">
            <a:avLst/>
          </a:prstGeom>
        </p:spPr>
        <p:txBody>
          <a:bodyPr lIns="0" tIns="0" rIns="0" bIns="0" rtlCol="0" anchor="t">
            <a:spAutoFit/>
          </a:bodyPr>
          <a:lstStyle/>
          <a:p>
            <a:pPr algn="ctr">
              <a:lnSpc>
                <a:spcPts val="9781"/>
              </a:lnSpc>
              <a:spcBef>
                <a:spcPct val="0"/>
              </a:spcBef>
            </a:pPr>
            <a:r>
              <a:rPr lang="en-US" sz="6987" b="1">
                <a:solidFill>
                  <a:srgbClr val="662D91"/>
                </a:solidFill>
                <a:latin typeface="Poppins Semi-Bold"/>
                <a:ea typeface="Poppins Semi-Bold"/>
                <a:cs typeface="Poppins Semi-Bold"/>
                <a:sym typeface="Poppins Semi-Bold"/>
              </a:rPr>
              <a:t>Partnerships</a:t>
            </a:r>
          </a:p>
        </p:txBody>
      </p:sp>
      <p:sp>
        <p:nvSpPr>
          <p:cNvPr id="46" name="TextBox 46"/>
          <p:cNvSpPr txBox="1"/>
          <p:nvPr/>
        </p:nvSpPr>
        <p:spPr>
          <a:xfrm>
            <a:off x="2640140" y="2688360"/>
            <a:ext cx="12673944"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Build bridges across organizations and systems</a:t>
            </a:r>
          </a:p>
        </p:txBody>
      </p:sp>
      <p:sp>
        <p:nvSpPr>
          <p:cNvPr id="47" name="TextBox 47"/>
          <p:cNvSpPr txBox="1"/>
          <p:nvPr/>
        </p:nvSpPr>
        <p:spPr>
          <a:xfrm>
            <a:off x="4080485" y="3695834"/>
            <a:ext cx="2592797"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Education</a:t>
            </a:r>
          </a:p>
        </p:txBody>
      </p:sp>
      <p:sp>
        <p:nvSpPr>
          <p:cNvPr id="48" name="TextBox 48"/>
          <p:cNvSpPr txBox="1"/>
          <p:nvPr/>
        </p:nvSpPr>
        <p:spPr>
          <a:xfrm>
            <a:off x="4080485" y="4742814"/>
            <a:ext cx="2951557"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Healthcare</a:t>
            </a:r>
          </a:p>
        </p:txBody>
      </p:sp>
      <p:sp>
        <p:nvSpPr>
          <p:cNvPr id="49" name="TextBox 49"/>
          <p:cNvSpPr txBox="1"/>
          <p:nvPr/>
        </p:nvSpPr>
        <p:spPr>
          <a:xfrm>
            <a:off x="9742675" y="3695834"/>
            <a:ext cx="7516625"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Advocacy and family groups</a:t>
            </a:r>
          </a:p>
        </p:txBody>
      </p:sp>
      <p:sp>
        <p:nvSpPr>
          <p:cNvPr id="50" name="TextBox 50"/>
          <p:cNvSpPr txBox="1"/>
          <p:nvPr/>
        </p:nvSpPr>
        <p:spPr>
          <a:xfrm>
            <a:off x="9742675" y="4498974"/>
            <a:ext cx="6900554" cy="1071880"/>
          </a:xfrm>
          <a:prstGeom prst="rect">
            <a:avLst/>
          </a:prstGeom>
        </p:spPr>
        <p:txBody>
          <a:bodyPr lIns="0" tIns="0" rIns="0" bIns="0" rtlCol="0" anchor="t">
            <a:spAutoFit/>
          </a:bodyPr>
          <a:lstStyle/>
          <a:p>
            <a:pPr algn="l">
              <a:lnSpc>
                <a:spcPts val="4159"/>
              </a:lnSpc>
            </a:pPr>
            <a:r>
              <a:rPr lang="en-US" sz="3999">
                <a:solidFill>
                  <a:srgbClr val="000000"/>
                </a:solidFill>
                <a:latin typeface="Canva Sans"/>
                <a:ea typeface="Canva Sans"/>
                <a:cs typeface="Canva Sans"/>
                <a:sym typeface="Canva Sans"/>
              </a:rPr>
              <a:t>State, local and national agencies</a:t>
            </a:r>
          </a:p>
        </p:txBody>
      </p:sp>
      <p:sp>
        <p:nvSpPr>
          <p:cNvPr id="51" name="TextBox 51"/>
          <p:cNvSpPr txBox="1"/>
          <p:nvPr/>
        </p:nvSpPr>
        <p:spPr>
          <a:xfrm>
            <a:off x="2640140" y="6113779"/>
            <a:ext cx="14916193"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Connecting supports to strengthen community inclusion</a:t>
            </a:r>
          </a:p>
        </p:txBody>
      </p:sp>
      <p:sp>
        <p:nvSpPr>
          <p:cNvPr id="52" name="TextBox 52"/>
          <p:cNvSpPr txBox="1"/>
          <p:nvPr/>
        </p:nvSpPr>
        <p:spPr>
          <a:xfrm>
            <a:off x="2640140" y="7164703"/>
            <a:ext cx="14916193"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Help effectively access services</a:t>
            </a:r>
          </a:p>
        </p:txBody>
      </p:sp>
      <p:sp>
        <p:nvSpPr>
          <p:cNvPr id="53" name="TextBox 53"/>
          <p:cNvSpPr txBox="1"/>
          <p:nvPr/>
        </p:nvSpPr>
        <p:spPr>
          <a:xfrm>
            <a:off x="2640140" y="8215628"/>
            <a:ext cx="14916193" cy="565150"/>
          </a:xfrm>
          <a:prstGeom prst="rect">
            <a:avLst/>
          </a:prstGeom>
        </p:spPr>
        <p:txBody>
          <a:bodyPr lIns="0" tIns="0" rIns="0" bIns="0" rtlCol="0" anchor="t">
            <a:spAutoFit/>
          </a:bodyPr>
          <a:lstStyle/>
          <a:p>
            <a:pPr algn="l">
              <a:lnSpc>
                <a:spcPts val="4399"/>
              </a:lnSpc>
            </a:pPr>
            <a:r>
              <a:rPr lang="en-US" sz="3999">
                <a:solidFill>
                  <a:srgbClr val="000000"/>
                </a:solidFill>
                <a:latin typeface="Canva Sans"/>
                <a:ea typeface="Canva Sans"/>
                <a:cs typeface="Canva Sans"/>
                <a:sym typeface="Canva Sans"/>
              </a:rPr>
              <a:t>Improve person-centered outcomes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798</Words>
  <Application>Microsoft Office PowerPoint</Application>
  <PresentationFormat>Custom</PresentationFormat>
  <Paragraphs>108</Paragraphs>
  <Slides>18</Slides>
  <Notes>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Open Sans</vt:lpstr>
      <vt:lpstr>Poppins Bold</vt:lpstr>
      <vt:lpstr>Poppins</vt:lpstr>
      <vt:lpstr>Poppins Semi-Bold</vt:lpstr>
      <vt:lpstr>Canva Sans Bold</vt:lpstr>
      <vt:lpstr>Canva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CHP Lunch and Learn</dc:title>
  <dc:creator>Christie Cyktor</dc:creator>
  <cp:lastModifiedBy>Christie Cyktor</cp:lastModifiedBy>
  <cp:revision>2</cp:revision>
  <dcterms:created xsi:type="dcterms:W3CDTF">2006-08-16T00:00:00Z</dcterms:created>
  <dcterms:modified xsi:type="dcterms:W3CDTF">2026-01-29T14:20:07Z</dcterms:modified>
  <dc:identifier>DAGeE4u40Ec</dc:identifier>
</cp:coreProperties>
</file>